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PT Sans Narrow"/>
      <p:regular r:id="rId39"/>
      <p:bold r:id="rId40"/>
    </p:embeddedFont>
    <p:embeddedFont>
      <p:font typeface="Lato"/>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imarsha JAYANETT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2.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4.xml"/><Relationship Id="rId44" Type="http://schemas.openxmlformats.org/officeDocument/2006/relationships/font" Target="fonts/Lato-boldItalic.fntdata"/><Relationship Id="rId21" Type="http://schemas.openxmlformats.org/officeDocument/2006/relationships/slide" Target="slides/slide13.xml"/><Relationship Id="rId43" Type="http://schemas.openxmlformats.org/officeDocument/2006/relationships/font" Target="fonts/Lato-italic.fntdata"/><Relationship Id="rId24" Type="http://schemas.openxmlformats.org/officeDocument/2006/relationships/slide" Target="slides/slide16.xml"/><Relationship Id="rId46" Type="http://schemas.openxmlformats.org/officeDocument/2006/relationships/font" Target="fonts/OpenSans-bold.fntdata"/><Relationship Id="rId23" Type="http://schemas.openxmlformats.org/officeDocument/2006/relationships/slide" Target="slides/slide15.xml"/><Relationship Id="rId45" Type="http://schemas.openxmlformats.org/officeDocument/2006/relationships/font" Target="fonts/OpenSans-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OpenSans-boldItalic.fntdata"/><Relationship Id="rId25" Type="http://schemas.openxmlformats.org/officeDocument/2006/relationships/slide" Target="slides/slide17.xml"/><Relationship Id="rId47" Type="http://schemas.openxmlformats.org/officeDocument/2006/relationships/font" Target="fonts/OpenSans-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PTSansNarrow-regular.fntdata"/><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31T20:01:08.150">
    <p:pos x="6000" y="0"/>
    <p:text>#donald 
#trump 
#kamala 
#harris
#presidentialelection
#pennsylvania
#russia
add this on white space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com/ferrenf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ingecko.com/en/coins/maga"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071dacd92_0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1071dacd92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071dacd9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071dacd9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trump, no mention of kamala -&gt; but other way it’s done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071dacd9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071dacd9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https://x.com/ferrenft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071dacd9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1071dacd9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of extracting engagement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0d1d0b2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0d1d0b2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0c2e50c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10c2e50c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071dacd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071dacd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071dacd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071dacd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071dacd9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1071dacd9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Peak in presidential election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2:00 PM, October 25, 2024, trending election topics included tight polling in battleground states like Arizona and Wisconsin, rallies from candidates Harris and Trump, and comments from celebrities stirring debate. Election security concerns and international perspectives on a possible Trump victory were also widely discussed.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Both of these major national polls released on October 25th show an extremely close race between Harris and Trump, with the candidates essentially tied. This indicates the 2024 presidential election remains highly competitive heading into the final days of the campaign.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092e2a62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092e2a62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092e2a62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092e2a62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071dacd92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071dacd92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1071dacd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1071dacd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071dacd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1071dacd9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0d1d0b27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0d1d0b27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071dacd9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071dacd9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071dacd9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1071dacd9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0d1d0b2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0d1d0b2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0d1d0b2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0d1d0b2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1071dacd9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1071dacd9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071dacd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071dac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https://www.coingecko.com/en/coins/maga</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0d1d0b2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0d1d0b2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0d1d0b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0d1d0b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071dacd9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071dacd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0d1d0b2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0d1d0b2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0d1d0b2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0d1d0b2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0d1d0b2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0d1d0b2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071dacd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071dacd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071dacd9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071dacd9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071dacd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071dacd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3" name="Shape 73"/>
        <p:cNvGrpSpPr/>
        <p:nvPr/>
      </p:nvGrpSpPr>
      <p:grpSpPr>
        <a:xfrm>
          <a:off x="0" y="0"/>
          <a:ext cx="0" cy="0"/>
          <a:chOff x="0" y="0"/>
          <a:chExt cx="0" cy="0"/>
        </a:xfrm>
      </p:grpSpPr>
      <p:sp>
        <p:nvSpPr>
          <p:cNvPr id="74" name="Google Shape;74;p14"/>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5" name="Google Shape;75;p14"/>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4"/>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4"/>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78" name="Google Shape;78;p14"/>
          <p:cNvGrpSpPr/>
          <p:nvPr/>
        </p:nvGrpSpPr>
        <p:grpSpPr>
          <a:xfrm>
            <a:off x="3937635" y="950797"/>
            <a:ext cx="1268775" cy="461951"/>
            <a:chOff x="5250180" y="1267730"/>
            <a:chExt cx="1691700" cy="615934"/>
          </a:xfrm>
        </p:grpSpPr>
        <p:cxnSp>
          <p:nvCxnSpPr>
            <p:cNvPr id="79" name="Google Shape;79;p14"/>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0" name="Google Shape;80;p14"/>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81" name="Google Shape;81;p14"/>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82" name="Google Shape;82;p14"/>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4"/>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84" name="Google Shape;84;p14"/>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4"/>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4"/>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7" name="Shape 87"/>
        <p:cNvGrpSpPr/>
        <p:nvPr/>
      </p:nvGrpSpPr>
      <p:grpSpPr>
        <a:xfrm>
          <a:off x="0" y="0"/>
          <a:ext cx="0" cy="0"/>
          <a:chOff x="0" y="0"/>
          <a:chExt cx="0" cy="0"/>
        </a:xfrm>
      </p:grpSpPr>
      <p:sp>
        <p:nvSpPr>
          <p:cNvPr id="88" name="Google Shape;88;p1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5"/>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90" name="Google Shape;90;p15"/>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5"/>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5"/>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solidFill>
                  <a:srgbClr val="1B699F"/>
                </a:solidFill>
              </a:defRPr>
            </a:lvl1pPr>
            <a:lvl2pPr indent="0" lvl="1" marL="0" algn="r">
              <a:spcBef>
                <a:spcPts val="0"/>
              </a:spcBef>
              <a:buNone/>
              <a:defRPr sz="1000">
                <a:solidFill>
                  <a:srgbClr val="1B699F"/>
                </a:solidFill>
              </a:defRPr>
            </a:lvl2pPr>
            <a:lvl3pPr indent="0" lvl="2" marL="0" algn="r">
              <a:spcBef>
                <a:spcPts val="0"/>
              </a:spcBef>
              <a:buNone/>
              <a:defRPr sz="1000">
                <a:solidFill>
                  <a:srgbClr val="1B699F"/>
                </a:solidFill>
              </a:defRPr>
            </a:lvl3pPr>
            <a:lvl4pPr indent="0" lvl="3" marL="0" algn="r">
              <a:spcBef>
                <a:spcPts val="0"/>
              </a:spcBef>
              <a:buNone/>
              <a:defRPr sz="1000">
                <a:solidFill>
                  <a:srgbClr val="1B699F"/>
                </a:solidFill>
              </a:defRPr>
            </a:lvl4pPr>
            <a:lvl5pPr indent="0" lvl="4" marL="0" algn="r">
              <a:spcBef>
                <a:spcPts val="0"/>
              </a:spcBef>
              <a:buNone/>
              <a:defRPr sz="1000">
                <a:solidFill>
                  <a:srgbClr val="1B699F"/>
                </a:solidFill>
              </a:defRPr>
            </a:lvl5pPr>
            <a:lvl6pPr indent="0" lvl="5" marL="0" algn="r">
              <a:spcBef>
                <a:spcPts val="0"/>
              </a:spcBef>
              <a:buNone/>
              <a:defRPr sz="1000">
                <a:solidFill>
                  <a:srgbClr val="1B699F"/>
                </a:solidFill>
              </a:defRPr>
            </a:lvl6pPr>
            <a:lvl7pPr indent="0" lvl="6" marL="0" algn="r">
              <a:spcBef>
                <a:spcPts val="0"/>
              </a:spcBef>
              <a:buNone/>
              <a:defRPr sz="1000">
                <a:solidFill>
                  <a:srgbClr val="1B699F"/>
                </a:solidFill>
              </a:defRPr>
            </a:lvl7pPr>
            <a:lvl8pPr indent="0" lvl="7" marL="0" algn="r">
              <a:spcBef>
                <a:spcPts val="0"/>
              </a:spcBef>
              <a:buNone/>
              <a:defRPr sz="1000">
                <a:solidFill>
                  <a:srgbClr val="1B699F"/>
                </a:solidFill>
              </a:defRPr>
            </a:lvl8pPr>
            <a:lvl9pPr indent="0" lvl="8" marL="0" algn="r">
              <a:spcBef>
                <a:spcPts val="0"/>
              </a:spcBef>
              <a:buNone/>
              <a:defRPr sz="1000">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3" name="Shape 93"/>
        <p:cNvGrpSpPr/>
        <p:nvPr/>
      </p:nvGrpSpPr>
      <p:grpSpPr>
        <a:xfrm>
          <a:off x="0" y="0"/>
          <a:ext cx="0" cy="0"/>
          <a:chOff x="0" y="0"/>
          <a:chExt cx="0" cy="0"/>
        </a:xfrm>
      </p:grpSpPr>
      <p:sp>
        <p:nvSpPr>
          <p:cNvPr id="94" name="Google Shape;94;p16"/>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95" name="Google Shape;95;p16"/>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99" name="Google Shape;99;p16"/>
          <p:cNvGrpSpPr/>
          <p:nvPr/>
        </p:nvGrpSpPr>
        <p:grpSpPr>
          <a:xfrm>
            <a:off x="3937635" y="950797"/>
            <a:ext cx="1268775" cy="461951"/>
            <a:chOff x="5250180" y="1267730"/>
            <a:chExt cx="1691700" cy="615934"/>
          </a:xfrm>
        </p:grpSpPr>
        <p:cxnSp>
          <p:nvCxnSpPr>
            <p:cNvPr id="100" name="Google Shape;100;p16"/>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1" name="Google Shape;101;p16"/>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02" name="Google Shape;102;p16"/>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03" name="Google Shape;103;p16"/>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104" name="Google Shape;104;p16"/>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6"/>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6"/>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sp>
        <p:nvSpPr>
          <p:cNvPr id="108" name="Google Shape;108;p1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17"/>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0" name="Google Shape;110;p17"/>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1" name="Google Shape;111;p1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7"/>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4" name="Shape 114"/>
        <p:cNvGrpSpPr/>
        <p:nvPr/>
      </p:nvGrpSpPr>
      <p:grpSpPr>
        <a:xfrm>
          <a:off x="0" y="0"/>
          <a:ext cx="0" cy="0"/>
          <a:chOff x="0" y="0"/>
          <a:chExt cx="0" cy="0"/>
        </a:xfrm>
      </p:grpSpPr>
      <p:sp>
        <p:nvSpPr>
          <p:cNvPr id="115" name="Google Shape;115;p1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8"/>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7" name="Google Shape;117;p18"/>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18" name="Google Shape;118;p18"/>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19" name="Google Shape;119;p18"/>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20" name="Google Shape;120;p1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8"/>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19"/>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19"/>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9"/>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9"/>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0"/>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0"/>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34" name="Shape 134"/>
        <p:cNvGrpSpPr/>
        <p:nvPr/>
      </p:nvGrpSpPr>
      <p:grpSpPr>
        <a:xfrm>
          <a:off x="0" y="0"/>
          <a:ext cx="0" cy="0"/>
          <a:chOff x="0" y="0"/>
          <a:chExt cx="0" cy="0"/>
        </a:xfrm>
      </p:grpSpPr>
      <p:sp>
        <p:nvSpPr>
          <p:cNvPr id="135" name="Google Shape;135;p21"/>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1"/>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1"/>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1"/>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39" name="Google Shape;139;p21"/>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140" name="Google Shape;140;p21"/>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1"/>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1"/>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3" name="Shape 143"/>
        <p:cNvGrpSpPr/>
        <p:nvPr/>
      </p:nvGrpSpPr>
      <p:grpSpPr>
        <a:xfrm>
          <a:off x="0" y="0"/>
          <a:ext cx="0" cy="0"/>
          <a:chOff x="0" y="0"/>
          <a:chExt cx="0" cy="0"/>
        </a:xfrm>
      </p:grpSpPr>
      <p:sp>
        <p:nvSpPr>
          <p:cNvPr id="144" name="Google Shape;144;p22"/>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22"/>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146" name="Google Shape;146;p22"/>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2"/>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2"/>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22"/>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2"/>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2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23"/>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55" name="Google Shape;155;p2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3"/>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4"/>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4"/>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61" name="Google Shape;161;p24"/>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4"/>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4"/>
          <p:cNvSpPr txBox="1"/>
          <p:nvPr>
            <p:ph idx="12" type="sldNum"/>
          </p:nvPr>
        </p:nvSpPr>
        <p:spPr>
          <a:xfrm>
            <a:off x="8172450" y="44500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2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167" name="Google Shape;167;p25"/>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solidFill>
                  <a:srgbClr val="1B699F"/>
                </a:solidFill>
              </a:defRPr>
            </a:lvl1pPr>
            <a:lvl2pPr lvl="1">
              <a:buNone/>
              <a:defRPr>
                <a:solidFill>
                  <a:srgbClr val="1B699F"/>
                </a:solidFill>
              </a:defRPr>
            </a:lvl2pPr>
            <a:lvl3pPr lvl="2">
              <a:buNone/>
              <a:defRPr>
                <a:solidFill>
                  <a:srgbClr val="1B699F"/>
                </a:solidFill>
              </a:defRPr>
            </a:lvl3pPr>
            <a:lvl4pPr lvl="3">
              <a:buNone/>
              <a:defRPr>
                <a:solidFill>
                  <a:srgbClr val="1B699F"/>
                </a:solidFill>
              </a:defRPr>
            </a:lvl4pPr>
            <a:lvl5pPr lvl="4">
              <a:buNone/>
              <a:defRPr>
                <a:solidFill>
                  <a:srgbClr val="1B699F"/>
                </a:solidFill>
              </a:defRPr>
            </a:lvl5pPr>
            <a:lvl6pPr lvl="5">
              <a:buNone/>
              <a:defRPr>
                <a:solidFill>
                  <a:srgbClr val="1B699F"/>
                </a:solidFill>
              </a:defRPr>
            </a:lvl6pPr>
            <a:lvl7pPr lvl="6">
              <a:buNone/>
              <a:defRPr>
                <a:solidFill>
                  <a:srgbClr val="1B699F"/>
                </a:solidFill>
              </a:defRPr>
            </a:lvl7pPr>
            <a:lvl8pPr lvl="7">
              <a:buNone/>
              <a:defRPr>
                <a:solidFill>
                  <a:srgbClr val="1B699F"/>
                </a:solidFill>
              </a:defRPr>
            </a:lvl8pPr>
            <a:lvl9pPr lvl="8">
              <a:buNone/>
              <a:defRPr>
                <a:solidFill>
                  <a:srgbClr val="1B699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9" name="Shape 179"/>
        <p:cNvGrpSpPr/>
        <p:nvPr/>
      </p:nvGrpSpPr>
      <p:grpSpPr>
        <a:xfrm>
          <a:off x="0" y="0"/>
          <a:ext cx="0" cy="0"/>
          <a:chOff x="0" y="0"/>
          <a:chExt cx="0" cy="0"/>
        </a:xfrm>
      </p:grpSpPr>
      <p:sp>
        <p:nvSpPr>
          <p:cNvPr id="180" name="Google Shape;180;p27"/>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1" name="Google Shape;181;p27"/>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7"/>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27"/>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84" name="Google Shape;184;p27"/>
          <p:cNvGrpSpPr/>
          <p:nvPr/>
        </p:nvGrpSpPr>
        <p:grpSpPr>
          <a:xfrm>
            <a:off x="3937635" y="950797"/>
            <a:ext cx="1268775" cy="461951"/>
            <a:chOff x="5250180" y="1267730"/>
            <a:chExt cx="1691700" cy="615934"/>
          </a:xfrm>
        </p:grpSpPr>
        <p:cxnSp>
          <p:nvCxnSpPr>
            <p:cNvPr id="185" name="Google Shape;185;p27"/>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6" name="Google Shape;186;p27"/>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87" name="Google Shape;187;p27"/>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188" name="Google Shape;188;p27"/>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7"/>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algn="ctr">
              <a:lnSpc>
                <a:spcPct val="110000"/>
              </a:lnSpc>
              <a:spcBef>
                <a:spcPts val="0"/>
              </a:spcBef>
              <a:spcAft>
                <a:spcPts val="0"/>
              </a:spcAft>
              <a:buSzPts val="1400"/>
              <a:buNone/>
              <a:defRPr sz="1400">
                <a:solidFill>
                  <a:srgbClr val="15537E"/>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190" name="Google Shape;190;p27"/>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7"/>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7"/>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600" u="none" cap="none" strike="noStrike">
                <a:solidFill>
                  <a:srgbClr val="1B699F"/>
                </a:solidFill>
                <a:latin typeface="Avenir"/>
                <a:ea typeface="Avenir"/>
                <a:cs typeface="Avenir"/>
                <a:sym typeface="Avenir"/>
              </a:defRPr>
            </a:lvl1pPr>
            <a:lvl2pPr indent="0" lvl="1" marL="0" algn="r">
              <a:spcBef>
                <a:spcPts val="0"/>
              </a:spcBef>
              <a:buNone/>
              <a:defRPr b="0" i="0" sz="600" u="none" cap="none" strike="noStrike">
                <a:solidFill>
                  <a:srgbClr val="1B699F"/>
                </a:solidFill>
                <a:latin typeface="Avenir"/>
                <a:ea typeface="Avenir"/>
                <a:cs typeface="Avenir"/>
                <a:sym typeface="Avenir"/>
              </a:defRPr>
            </a:lvl2pPr>
            <a:lvl3pPr indent="0" lvl="2" marL="0" algn="r">
              <a:spcBef>
                <a:spcPts val="0"/>
              </a:spcBef>
              <a:buNone/>
              <a:defRPr b="0" i="0" sz="600" u="none" cap="none" strike="noStrike">
                <a:solidFill>
                  <a:srgbClr val="1B699F"/>
                </a:solidFill>
                <a:latin typeface="Avenir"/>
                <a:ea typeface="Avenir"/>
                <a:cs typeface="Avenir"/>
                <a:sym typeface="Avenir"/>
              </a:defRPr>
            </a:lvl3pPr>
            <a:lvl4pPr indent="0" lvl="3" marL="0" algn="r">
              <a:spcBef>
                <a:spcPts val="0"/>
              </a:spcBef>
              <a:buNone/>
              <a:defRPr b="0" i="0" sz="600" u="none" cap="none" strike="noStrike">
                <a:solidFill>
                  <a:srgbClr val="1B699F"/>
                </a:solidFill>
                <a:latin typeface="Avenir"/>
                <a:ea typeface="Avenir"/>
                <a:cs typeface="Avenir"/>
                <a:sym typeface="Avenir"/>
              </a:defRPr>
            </a:lvl4pPr>
            <a:lvl5pPr indent="0" lvl="4" marL="0" algn="r">
              <a:spcBef>
                <a:spcPts val="0"/>
              </a:spcBef>
              <a:buNone/>
              <a:defRPr b="0" i="0" sz="600" u="none" cap="none" strike="noStrike">
                <a:solidFill>
                  <a:srgbClr val="1B699F"/>
                </a:solidFill>
                <a:latin typeface="Avenir"/>
                <a:ea typeface="Avenir"/>
                <a:cs typeface="Avenir"/>
                <a:sym typeface="Avenir"/>
              </a:defRPr>
            </a:lvl5pPr>
            <a:lvl6pPr indent="0" lvl="5" marL="0" algn="r">
              <a:spcBef>
                <a:spcPts val="0"/>
              </a:spcBef>
              <a:buNone/>
              <a:defRPr b="0" i="0" sz="600" u="none" cap="none" strike="noStrike">
                <a:solidFill>
                  <a:srgbClr val="1B699F"/>
                </a:solidFill>
                <a:latin typeface="Avenir"/>
                <a:ea typeface="Avenir"/>
                <a:cs typeface="Avenir"/>
                <a:sym typeface="Avenir"/>
              </a:defRPr>
            </a:lvl6pPr>
            <a:lvl7pPr indent="0" lvl="6" marL="0" algn="r">
              <a:spcBef>
                <a:spcPts val="0"/>
              </a:spcBef>
              <a:buNone/>
              <a:defRPr b="0" i="0" sz="600" u="none" cap="none" strike="noStrike">
                <a:solidFill>
                  <a:srgbClr val="1B699F"/>
                </a:solidFill>
                <a:latin typeface="Avenir"/>
                <a:ea typeface="Avenir"/>
                <a:cs typeface="Avenir"/>
                <a:sym typeface="Avenir"/>
              </a:defRPr>
            </a:lvl7pPr>
            <a:lvl8pPr indent="0" lvl="7" marL="0" algn="r">
              <a:spcBef>
                <a:spcPts val="0"/>
              </a:spcBef>
              <a:buNone/>
              <a:defRPr b="0" i="0" sz="600" u="none" cap="none" strike="noStrike">
                <a:solidFill>
                  <a:srgbClr val="1B699F"/>
                </a:solidFill>
                <a:latin typeface="Avenir"/>
                <a:ea typeface="Avenir"/>
                <a:cs typeface="Avenir"/>
                <a:sym typeface="Avenir"/>
              </a:defRPr>
            </a:lvl8pPr>
            <a:lvl9pPr indent="0" lvl="8" mar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 name="Shape 193"/>
        <p:cNvGrpSpPr/>
        <p:nvPr/>
      </p:nvGrpSpPr>
      <p:grpSpPr>
        <a:xfrm>
          <a:off x="0" y="0"/>
          <a:ext cx="0" cy="0"/>
          <a:chOff x="0" y="0"/>
          <a:chExt cx="0" cy="0"/>
        </a:xfrm>
      </p:grpSpPr>
      <p:sp>
        <p:nvSpPr>
          <p:cNvPr id="194" name="Google Shape;194;p2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8"/>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96" name="Google Shape;196;p2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8"/>
          <p:cNvSpPr txBox="1"/>
          <p:nvPr>
            <p:ph idx="12" type="sldNum"/>
          </p:nvPr>
        </p:nvSpPr>
        <p:spPr>
          <a:xfrm>
            <a:off x="7984875" y="43936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99" name="Shape 199"/>
        <p:cNvGrpSpPr/>
        <p:nvPr/>
      </p:nvGrpSpPr>
      <p:grpSpPr>
        <a:xfrm>
          <a:off x="0" y="0"/>
          <a:ext cx="0" cy="0"/>
          <a:chOff x="0" y="0"/>
          <a:chExt cx="0" cy="0"/>
        </a:xfrm>
      </p:grpSpPr>
      <p:sp>
        <p:nvSpPr>
          <p:cNvPr id="200" name="Google Shape;200;p29"/>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201" name="Google Shape;201;p29"/>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 name="Google Shape;202;p29"/>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 name="Google Shape;203;p29"/>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29"/>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205" name="Google Shape;205;p29"/>
          <p:cNvGrpSpPr/>
          <p:nvPr/>
        </p:nvGrpSpPr>
        <p:grpSpPr>
          <a:xfrm>
            <a:off x="3937635" y="950797"/>
            <a:ext cx="1268775" cy="461951"/>
            <a:chOff x="5250180" y="1267730"/>
            <a:chExt cx="1691700" cy="615934"/>
          </a:xfrm>
        </p:grpSpPr>
        <p:cxnSp>
          <p:nvCxnSpPr>
            <p:cNvPr id="206" name="Google Shape;206;p29"/>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7" name="Google Shape;207;p29"/>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08" name="Google Shape;208;p29"/>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209" name="Google Shape;209;p29"/>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700"/>
              </a:spcBef>
              <a:spcAft>
                <a:spcPts val="0"/>
              </a:spcAft>
              <a:buSzPts val="1400"/>
              <a:buNone/>
              <a:defRPr sz="1400">
                <a:solidFill>
                  <a:srgbClr val="15537E"/>
                </a:solidFill>
              </a:defRPr>
            </a:lvl1pPr>
            <a:lvl2pPr indent="-228600" lvl="1" marL="914400" algn="l">
              <a:lnSpc>
                <a:spcPct val="100000"/>
              </a:lnSpc>
              <a:spcBef>
                <a:spcPts val="400"/>
              </a:spcBef>
              <a:spcAft>
                <a:spcPts val="0"/>
              </a:spcAft>
              <a:buSzPts val="1200"/>
              <a:buNone/>
              <a:defRPr sz="1200">
                <a:solidFill>
                  <a:srgbClr val="8893A2"/>
                </a:solidFill>
              </a:defRPr>
            </a:lvl2pPr>
            <a:lvl3pPr indent="-228600" lvl="2" marL="1371600" algn="l">
              <a:lnSpc>
                <a:spcPct val="100000"/>
              </a:lnSpc>
              <a:spcBef>
                <a:spcPts val="400"/>
              </a:spcBef>
              <a:spcAft>
                <a:spcPts val="0"/>
              </a:spcAft>
              <a:buSzPts val="1200"/>
              <a:buNone/>
              <a:defRPr sz="1200">
                <a:solidFill>
                  <a:srgbClr val="8893A2"/>
                </a:solidFill>
              </a:defRPr>
            </a:lvl3pPr>
            <a:lvl4pPr indent="-228600" lvl="3" marL="1828800" algn="l">
              <a:lnSpc>
                <a:spcPct val="100000"/>
              </a:lnSpc>
              <a:spcBef>
                <a:spcPts val="400"/>
              </a:spcBef>
              <a:spcAft>
                <a:spcPts val="0"/>
              </a:spcAft>
              <a:buSzPts val="1100"/>
              <a:buNone/>
              <a:defRPr sz="1100">
                <a:solidFill>
                  <a:srgbClr val="8893A2"/>
                </a:solidFill>
              </a:defRPr>
            </a:lvl4pPr>
            <a:lvl5pPr indent="-228600" lvl="4" marL="2286000" algn="l">
              <a:lnSpc>
                <a:spcPct val="100000"/>
              </a:lnSpc>
              <a:spcBef>
                <a:spcPts val="400"/>
              </a:spcBef>
              <a:spcAft>
                <a:spcPts val="0"/>
              </a:spcAft>
              <a:buSzPts val="1100"/>
              <a:buNone/>
              <a:defRPr sz="1100">
                <a:solidFill>
                  <a:srgbClr val="8893A2"/>
                </a:solidFill>
              </a:defRPr>
            </a:lvl5pPr>
            <a:lvl6pPr indent="-228600" lvl="5" marL="2743200" algn="l">
              <a:lnSpc>
                <a:spcPct val="100000"/>
              </a:lnSpc>
              <a:spcBef>
                <a:spcPts val="400"/>
              </a:spcBef>
              <a:spcAft>
                <a:spcPts val="0"/>
              </a:spcAft>
              <a:buSzPts val="1100"/>
              <a:buNone/>
              <a:defRPr sz="1100">
                <a:solidFill>
                  <a:srgbClr val="8893A2"/>
                </a:solidFill>
              </a:defRPr>
            </a:lvl6pPr>
            <a:lvl7pPr indent="-228600" lvl="6" marL="3200400" algn="l">
              <a:lnSpc>
                <a:spcPct val="100000"/>
              </a:lnSpc>
              <a:spcBef>
                <a:spcPts val="400"/>
              </a:spcBef>
              <a:spcAft>
                <a:spcPts val="0"/>
              </a:spcAft>
              <a:buSzPts val="1100"/>
              <a:buNone/>
              <a:defRPr sz="1100">
                <a:solidFill>
                  <a:srgbClr val="8893A2"/>
                </a:solidFill>
              </a:defRPr>
            </a:lvl7pPr>
            <a:lvl8pPr indent="-228600" lvl="7" marL="3657600" algn="l">
              <a:lnSpc>
                <a:spcPct val="100000"/>
              </a:lnSpc>
              <a:spcBef>
                <a:spcPts val="400"/>
              </a:spcBef>
              <a:spcAft>
                <a:spcPts val="0"/>
              </a:spcAft>
              <a:buSzPts val="1100"/>
              <a:buNone/>
              <a:defRPr sz="1100">
                <a:solidFill>
                  <a:srgbClr val="8893A2"/>
                </a:solidFill>
              </a:defRPr>
            </a:lvl8pPr>
            <a:lvl9pPr indent="-228600" lvl="8" marL="4114800" algn="l">
              <a:lnSpc>
                <a:spcPct val="100000"/>
              </a:lnSpc>
              <a:spcBef>
                <a:spcPts val="400"/>
              </a:spcBef>
              <a:spcAft>
                <a:spcPts val="0"/>
              </a:spcAft>
              <a:buSzPts val="1100"/>
              <a:buNone/>
              <a:defRPr sz="1100">
                <a:solidFill>
                  <a:srgbClr val="8893A2"/>
                </a:solidFill>
              </a:defRPr>
            </a:lvl9pPr>
          </a:lstStyle>
          <a:p/>
        </p:txBody>
      </p:sp>
      <p:sp>
        <p:nvSpPr>
          <p:cNvPr id="210" name="Google Shape;210;p29"/>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1" name="Google Shape;211;p29"/>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29"/>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3" name="Shape 213"/>
        <p:cNvGrpSpPr/>
        <p:nvPr/>
      </p:nvGrpSpPr>
      <p:grpSpPr>
        <a:xfrm>
          <a:off x="0" y="0"/>
          <a:ext cx="0" cy="0"/>
          <a:chOff x="0" y="0"/>
          <a:chExt cx="0" cy="0"/>
        </a:xfrm>
      </p:grpSpPr>
      <p:sp>
        <p:nvSpPr>
          <p:cNvPr id="214" name="Google Shape;214;p30"/>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30"/>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6" name="Google Shape;216;p30"/>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17" name="Google Shape;217;p30"/>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0"/>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30"/>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0" name="Shape 220"/>
        <p:cNvGrpSpPr/>
        <p:nvPr/>
      </p:nvGrpSpPr>
      <p:grpSpPr>
        <a:xfrm>
          <a:off x="0" y="0"/>
          <a:ext cx="0" cy="0"/>
          <a:chOff x="0" y="0"/>
          <a:chExt cx="0" cy="0"/>
        </a:xfrm>
      </p:grpSpPr>
      <p:sp>
        <p:nvSpPr>
          <p:cNvPr id="221" name="Google Shape;221;p3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1"/>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3" name="Google Shape;223;p31"/>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4" name="Google Shape;224;p31"/>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algn="l">
              <a:lnSpc>
                <a:spcPct val="110000"/>
              </a:lnSpc>
              <a:spcBef>
                <a:spcPts val="0"/>
              </a:spcBef>
              <a:spcAft>
                <a:spcPts val="0"/>
              </a:spcAft>
              <a:buSzPts val="1400"/>
              <a:buNone/>
              <a:defRPr b="1" sz="1400">
                <a:solidFill>
                  <a:schemeClr val="dk1"/>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225" name="Google Shape;225;p31"/>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26" name="Google Shape;226;p3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3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9" name="Shape 229"/>
        <p:cNvGrpSpPr/>
        <p:nvPr/>
      </p:nvGrpSpPr>
      <p:grpSpPr>
        <a:xfrm>
          <a:off x="0" y="0"/>
          <a:ext cx="0" cy="0"/>
          <a:chOff x="0" y="0"/>
          <a:chExt cx="0" cy="0"/>
        </a:xfrm>
      </p:grpSpPr>
      <p:sp>
        <p:nvSpPr>
          <p:cNvPr id="230" name="Google Shape;230;p32"/>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32"/>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32"/>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32"/>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2"/>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3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8" name="Google Shape;238;p33"/>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3"/>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40" name="Shape 240"/>
        <p:cNvGrpSpPr/>
        <p:nvPr/>
      </p:nvGrpSpPr>
      <p:grpSpPr>
        <a:xfrm>
          <a:off x="0" y="0"/>
          <a:ext cx="0" cy="0"/>
          <a:chOff x="0" y="0"/>
          <a:chExt cx="0" cy="0"/>
        </a:xfrm>
      </p:grpSpPr>
      <p:sp>
        <p:nvSpPr>
          <p:cNvPr id="241" name="Google Shape;241;p34"/>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 name="Google Shape;242;p34"/>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34"/>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4" name="Google Shape;244;p34"/>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245" name="Google Shape;245;p34"/>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246" name="Google Shape;246;p34"/>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solidFill>
                  <a:srgbClr val="1B699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4"/>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34"/>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600">
                <a:solidFill>
                  <a:srgbClr val="1B699F"/>
                </a:solidFill>
                <a:latin typeface="Avenir"/>
                <a:ea typeface="Avenir"/>
                <a:cs typeface="Avenir"/>
                <a:sym typeface="Avenir"/>
              </a:defRPr>
            </a:lvl1pPr>
            <a:lvl2pPr indent="0" lvl="1" marL="0" algn="r">
              <a:spcBef>
                <a:spcPts val="0"/>
              </a:spcBef>
              <a:buNone/>
              <a:defRPr sz="600">
                <a:solidFill>
                  <a:srgbClr val="1B699F"/>
                </a:solidFill>
                <a:latin typeface="Avenir"/>
                <a:ea typeface="Avenir"/>
                <a:cs typeface="Avenir"/>
                <a:sym typeface="Avenir"/>
              </a:defRPr>
            </a:lvl2pPr>
            <a:lvl3pPr indent="0" lvl="2" marL="0" algn="r">
              <a:spcBef>
                <a:spcPts val="0"/>
              </a:spcBef>
              <a:buNone/>
              <a:defRPr sz="600">
                <a:solidFill>
                  <a:srgbClr val="1B699F"/>
                </a:solidFill>
                <a:latin typeface="Avenir"/>
                <a:ea typeface="Avenir"/>
                <a:cs typeface="Avenir"/>
                <a:sym typeface="Avenir"/>
              </a:defRPr>
            </a:lvl3pPr>
            <a:lvl4pPr indent="0" lvl="3" marL="0" algn="r">
              <a:spcBef>
                <a:spcPts val="0"/>
              </a:spcBef>
              <a:buNone/>
              <a:defRPr sz="600">
                <a:solidFill>
                  <a:srgbClr val="1B699F"/>
                </a:solidFill>
                <a:latin typeface="Avenir"/>
                <a:ea typeface="Avenir"/>
                <a:cs typeface="Avenir"/>
                <a:sym typeface="Avenir"/>
              </a:defRPr>
            </a:lvl4pPr>
            <a:lvl5pPr indent="0" lvl="4" marL="0" algn="r">
              <a:spcBef>
                <a:spcPts val="0"/>
              </a:spcBef>
              <a:buNone/>
              <a:defRPr sz="600">
                <a:solidFill>
                  <a:srgbClr val="1B699F"/>
                </a:solidFill>
                <a:latin typeface="Avenir"/>
                <a:ea typeface="Avenir"/>
                <a:cs typeface="Avenir"/>
                <a:sym typeface="Avenir"/>
              </a:defRPr>
            </a:lvl5pPr>
            <a:lvl6pPr indent="0" lvl="5" marL="0" algn="r">
              <a:spcBef>
                <a:spcPts val="0"/>
              </a:spcBef>
              <a:buNone/>
              <a:defRPr sz="600">
                <a:solidFill>
                  <a:srgbClr val="1B699F"/>
                </a:solidFill>
                <a:latin typeface="Avenir"/>
                <a:ea typeface="Avenir"/>
                <a:cs typeface="Avenir"/>
                <a:sym typeface="Avenir"/>
              </a:defRPr>
            </a:lvl6pPr>
            <a:lvl7pPr indent="0" lvl="6" marL="0" algn="r">
              <a:spcBef>
                <a:spcPts val="0"/>
              </a:spcBef>
              <a:buNone/>
              <a:defRPr sz="600">
                <a:solidFill>
                  <a:srgbClr val="1B699F"/>
                </a:solidFill>
                <a:latin typeface="Avenir"/>
                <a:ea typeface="Avenir"/>
                <a:cs typeface="Avenir"/>
                <a:sym typeface="Avenir"/>
              </a:defRPr>
            </a:lvl7pPr>
            <a:lvl8pPr indent="0" lvl="7" marL="0" algn="r">
              <a:spcBef>
                <a:spcPts val="0"/>
              </a:spcBef>
              <a:buNone/>
              <a:defRPr sz="600">
                <a:solidFill>
                  <a:srgbClr val="1B699F"/>
                </a:solidFill>
                <a:latin typeface="Avenir"/>
                <a:ea typeface="Avenir"/>
                <a:cs typeface="Avenir"/>
                <a:sym typeface="Avenir"/>
              </a:defRPr>
            </a:lvl8pPr>
            <a:lvl9pPr indent="0" lvl="8" mar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49" name="Shape 249"/>
        <p:cNvGrpSpPr/>
        <p:nvPr/>
      </p:nvGrpSpPr>
      <p:grpSpPr>
        <a:xfrm>
          <a:off x="0" y="0"/>
          <a:ext cx="0" cy="0"/>
          <a:chOff x="0" y="0"/>
          <a:chExt cx="0" cy="0"/>
        </a:xfrm>
      </p:grpSpPr>
      <p:sp>
        <p:nvSpPr>
          <p:cNvPr id="250" name="Google Shape;250;p35"/>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5"/>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252" name="Google Shape;252;p35"/>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35"/>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b="1" sz="800">
                <a:solidFill>
                  <a:srgbClr val="FFFFFF"/>
                </a:solidFill>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35"/>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5"/>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35"/>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600"/>
              </a:spcBef>
              <a:spcAft>
                <a:spcPts val="0"/>
              </a:spcAft>
              <a:buSzPts val="1400"/>
              <a:buNone/>
              <a:defRPr sz="14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8" name="Shape 258"/>
        <p:cNvGrpSpPr/>
        <p:nvPr/>
      </p:nvGrpSpPr>
      <p:grpSpPr>
        <a:xfrm>
          <a:off x="0" y="0"/>
          <a:ext cx="0" cy="0"/>
          <a:chOff x="0" y="0"/>
          <a:chExt cx="0" cy="0"/>
        </a:xfrm>
      </p:grpSpPr>
      <p:sp>
        <p:nvSpPr>
          <p:cNvPr id="259" name="Google Shape;259;p3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6"/>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1" name="Google Shape;261;p3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3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4" name="Shape 264"/>
        <p:cNvGrpSpPr/>
        <p:nvPr/>
      </p:nvGrpSpPr>
      <p:grpSpPr>
        <a:xfrm>
          <a:off x="0" y="0"/>
          <a:ext cx="0" cy="0"/>
          <a:chOff x="0" y="0"/>
          <a:chExt cx="0" cy="0"/>
        </a:xfrm>
      </p:grpSpPr>
      <p:sp>
        <p:nvSpPr>
          <p:cNvPr id="265" name="Google Shape;265;p37"/>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B699F"/>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37"/>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algn="l">
              <a:lnSpc>
                <a:spcPct val="11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67" name="Google Shape;267;p3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3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37"/>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 name="Shape 270"/>
        <p:cNvGrpSpPr/>
        <p:nvPr/>
      </p:nvGrpSpPr>
      <p:grpSpPr>
        <a:xfrm>
          <a:off x="0" y="0"/>
          <a:ext cx="0" cy="0"/>
          <a:chOff x="0" y="0"/>
          <a:chExt cx="0" cy="0"/>
        </a:xfrm>
      </p:grpSpPr>
      <p:sp>
        <p:nvSpPr>
          <p:cNvPr id="271" name="Google Shape;271;p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30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3" name="Google Shape;273;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298450" lvl="0" marL="457200">
              <a:spcBef>
                <a:spcPts val="700"/>
              </a:spcBef>
              <a:spcAft>
                <a:spcPts val="0"/>
              </a:spcAft>
              <a:buSzPts val="1100"/>
              <a:buChar char="◦"/>
              <a:defRPr/>
            </a:lvl1pPr>
            <a:lvl2pPr indent="-292100" lvl="1" marL="914400">
              <a:spcBef>
                <a:spcPts val="400"/>
              </a:spcBef>
              <a:spcAft>
                <a:spcPts val="0"/>
              </a:spcAft>
              <a:buSzPts val="10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98450" lvl="5" marL="2743200">
              <a:spcBef>
                <a:spcPts val="400"/>
              </a:spcBef>
              <a:spcAft>
                <a:spcPts val="0"/>
              </a:spcAft>
              <a:buSzPts val="1100"/>
              <a:buChar char="◦"/>
              <a:defRPr/>
            </a:lvl6pPr>
            <a:lvl7pPr indent="-298450" lvl="6" marL="3200400">
              <a:spcBef>
                <a:spcPts val="400"/>
              </a:spcBef>
              <a:spcAft>
                <a:spcPts val="0"/>
              </a:spcAft>
              <a:buSzPts val="1100"/>
              <a:buChar char="◦"/>
              <a:defRPr/>
            </a:lvl7pPr>
            <a:lvl8pPr indent="-298450" lvl="7" marL="3657600">
              <a:spcBef>
                <a:spcPts val="400"/>
              </a:spcBef>
              <a:spcAft>
                <a:spcPts val="0"/>
              </a:spcAft>
              <a:buSzPts val="1100"/>
              <a:buChar char="◦"/>
              <a:defRPr/>
            </a:lvl8pPr>
            <a:lvl9pPr indent="-298450" lvl="8" marL="4114800">
              <a:spcBef>
                <a:spcPts val="400"/>
              </a:spcBef>
              <a:spcAft>
                <a:spcPts val="0"/>
              </a:spcAft>
              <a:buSzPts val="1100"/>
              <a:buChar char="◦"/>
              <a:defRPr/>
            </a:lvl9pPr>
          </a:lstStyle>
          <a:p/>
        </p:txBody>
      </p:sp>
      <p:sp>
        <p:nvSpPr>
          <p:cNvPr id="274" name="Google Shape;274;p38"/>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 name="Google Shape;64;p13"/>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3"/>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rgbClr val="1B699F"/>
              </a:buClr>
              <a:buSzPts val="3000"/>
              <a:buFont typeface="Lato"/>
              <a:buNone/>
              <a:defRPr b="1" i="0" sz="3000" u="none" cap="none" strike="noStrike">
                <a:solidFill>
                  <a:srgbClr val="1B699F"/>
                </a:solidFill>
                <a:latin typeface="Lato"/>
                <a:ea typeface="Lato"/>
                <a:cs typeface="Lato"/>
                <a:sym typeface="Lato"/>
              </a:defRPr>
            </a:lvl1pPr>
            <a:lvl2pPr lvl="1" algn="ctr">
              <a:spcBef>
                <a:spcPts val="0"/>
              </a:spcBef>
              <a:spcAft>
                <a:spcPts val="0"/>
              </a:spcAft>
              <a:buSzPts val="1100"/>
              <a:buNone/>
              <a:defRPr b="1" sz="1400"/>
            </a:lvl2pPr>
            <a:lvl3pPr lvl="2" algn="ctr">
              <a:spcBef>
                <a:spcPts val="0"/>
              </a:spcBef>
              <a:spcAft>
                <a:spcPts val="0"/>
              </a:spcAft>
              <a:buSzPts val="1100"/>
              <a:buNone/>
              <a:defRPr b="1" sz="1400"/>
            </a:lvl3pPr>
            <a:lvl4pPr lvl="3" algn="ctr">
              <a:spcBef>
                <a:spcPts val="0"/>
              </a:spcBef>
              <a:spcAft>
                <a:spcPts val="0"/>
              </a:spcAft>
              <a:buSzPts val="1100"/>
              <a:buNone/>
              <a:defRPr b="1" sz="1400"/>
            </a:lvl4pPr>
            <a:lvl5pPr lvl="4" algn="ctr">
              <a:spcBef>
                <a:spcPts val="0"/>
              </a:spcBef>
              <a:spcAft>
                <a:spcPts val="0"/>
              </a:spcAft>
              <a:buSzPts val="1100"/>
              <a:buNone/>
              <a:defRPr b="1" sz="1400"/>
            </a:lvl5pPr>
            <a:lvl6pPr lvl="5" algn="ctr">
              <a:spcBef>
                <a:spcPts val="0"/>
              </a:spcBef>
              <a:spcAft>
                <a:spcPts val="0"/>
              </a:spcAft>
              <a:buSzPts val="1100"/>
              <a:buNone/>
              <a:defRPr b="1" sz="1400"/>
            </a:lvl6pPr>
            <a:lvl7pPr lvl="6" algn="ctr">
              <a:spcBef>
                <a:spcPts val="0"/>
              </a:spcBef>
              <a:spcAft>
                <a:spcPts val="0"/>
              </a:spcAft>
              <a:buSzPts val="1100"/>
              <a:buNone/>
              <a:defRPr b="1" sz="1400"/>
            </a:lvl7pPr>
            <a:lvl8pPr lvl="7" algn="ctr">
              <a:spcBef>
                <a:spcPts val="0"/>
              </a:spcBef>
              <a:spcAft>
                <a:spcPts val="0"/>
              </a:spcAft>
              <a:buSzPts val="1100"/>
              <a:buNone/>
              <a:defRPr b="1" sz="1400"/>
            </a:lvl8pPr>
            <a:lvl9pPr lvl="8" algn="ctr">
              <a:spcBef>
                <a:spcPts val="0"/>
              </a:spcBef>
              <a:spcAft>
                <a:spcPts val="0"/>
              </a:spcAft>
              <a:buSzPts val="1100"/>
              <a:buNone/>
              <a:defRPr b="1" sz="1400"/>
            </a:lvl9pPr>
          </a:lstStyle>
          <a:p/>
        </p:txBody>
      </p:sp>
      <p:sp>
        <p:nvSpPr>
          <p:cNvPr id="67" name="Google Shape;67;p13"/>
          <p:cNvSpPr txBox="1"/>
          <p:nvPr>
            <p:ph idx="1" type="body"/>
          </p:nvPr>
        </p:nvSpPr>
        <p:spPr>
          <a:xfrm>
            <a:off x="7239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68" name="Google Shape;68;p1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69" name="Google Shape;69;p1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70" name="Google Shape;70;p13"/>
          <p:cNvSpPr txBox="1"/>
          <p:nvPr/>
        </p:nvSpPr>
        <p:spPr>
          <a:xfrm>
            <a:off x="168200" y="4724275"/>
            <a:ext cx="8791800" cy="39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700">
                <a:solidFill>
                  <a:schemeClr val="dk1"/>
                </a:solidFill>
                <a:latin typeface="Avenir"/>
                <a:ea typeface="Avenir"/>
                <a:cs typeface="Avenir"/>
                <a:sym typeface="Avenir"/>
              </a:rPr>
              <a:t> Less than 4% of Archived Instagram Account Pages for the Disinformation Dozen are Replayable, JCDL ‘23, Santa Fe, NM            			                                                 @HimarshaJ @WebSciDL   </a:t>
            </a:r>
            <a:endParaRPr sz="900">
              <a:latin typeface="Avenir"/>
              <a:ea typeface="Avenir"/>
              <a:cs typeface="Avenir"/>
              <a:sym typeface="Avenir"/>
            </a:endParaRPr>
          </a:p>
        </p:txBody>
      </p:sp>
      <p:pic>
        <p:nvPicPr>
          <p:cNvPr descr="A picture containing ax, tool&#10;&#10;Description automatically generated" id="71" name="Google Shape;71;p13"/>
          <p:cNvPicPr preferRelativeResize="0"/>
          <p:nvPr/>
        </p:nvPicPr>
        <p:blipFill rotWithShape="1">
          <a:blip r:embed="rId1">
            <a:alphaModFix/>
          </a:blip>
          <a:srcRect b="0" l="0" r="0" t="0"/>
          <a:stretch/>
        </p:blipFill>
        <p:spPr>
          <a:xfrm>
            <a:off x="7734200" y="4928575"/>
            <a:ext cx="117650" cy="95700"/>
          </a:xfrm>
          <a:prstGeom prst="rect">
            <a:avLst/>
          </a:prstGeom>
          <a:noFill/>
          <a:ln>
            <a:noFill/>
          </a:ln>
        </p:spPr>
      </p:pic>
      <p:sp>
        <p:nvSpPr>
          <p:cNvPr id="72" name="Google Shape;72;p13"/>
          <p:cNvSpPr txBox="1"/>
          <p:nvPr>
            <p:ph idx="12" type="sldNum"/>
          </p:nvPr>
        </p:nvSpPr>
        <p:spPr>
          <a:xfrm>
            <a:off x="8267175" y="4657723"/>
            <a:ext cx="816000" cy="40680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sz="1000"/>
            </a:lvl1pPr>
            <a:lvl2pPr indent="0" lvl="1" marL="0" algn="r">
              <a:spcBef>
                <a:spcPts val="0"/>
              </a:spcBef>
              <a:buNone/>
              <a:defRPr sz="1000"/>
            </a:lvl2pPr>
            <a:lvl3pPr indent="0" lvl="2" marL="0" algn="r">
              <a:spcBef>
                <a:spcPts val="0"/>
              </a:spcBef>
              <a:buNone/>
              <a:defRPr sz="1000"/>
            </a:lvl3pPr>
            <a:lvl4pPr indent="0" lvl="3" marL="0" algn="r">
              <a:spcBef>
                <a:spcPts val="0"/>
              </a:spcBef>
              <a:buNone/>
              <a:defRPr sz="1000"/>
            </a:lvl4pPr>
            <a:lvl5pPr indent="0" lvl="4" marL="0" algn="r">
              <a:spcBef>
                <a:spcPts val="0"/>
              </a:spcBef>
              <a:buNone/>
              <a:defRPr sz="1000"/>
            </a:lvl5pPr>
            <a:lvl6pPr indent="0" lvl="5" marL="0" algn="r">
              <a:spcBef>
                <a:spcPts val="0"/>
              </a:spcBef>
              <a:buNone/>
              <a:defRPr sz="1000"/>
            </a:lvl6pPr>
            <a:lvl7pPr indent="0" lvl="6" marL="0" algn="r">
              <a:spcBef>
                <a:spcPts val="0"/>
              </a:spcBef>
              <a:buNone/>
              <a:defRPr sz="1000"/>
            </a:lvl7pPr>
            <a:lvl8pPr indent="0" lvl="7" marL="0" algn="r">
              <a:spcBef>
                <a:spcPts val="0"/>
              </a:spcBef>
              <a:buNone/>
              <a:defRPr sz="1000"/>
            </a:lvl8pPr>
            <a:lvl9pPr indent="0" lvl="8" mar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 name="Shape 168"/>
        <p:cNvGrpSpPr/>
        <p:nvPr/>
      </p:nvGrpSpPr>
      <p:grpSpPr>
        <a:xfrm>
          <a:off x="0" y="0"/>
          <a:ext cx="0" cy="0"/>
          <a:chOff x="0" y="0"/>
          <a:chExt cx="0" cy="0"/>
        </a:xfrm>
      </p:grpSpPr>
      <p:sp>
        <p:nvSpPr>
          <p:cNvPr id="169" name="Google Shape;169;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70" name="Google Shape;170;p26"/>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 name="Google Shape;171;p26"/>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p2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rgbClr val="1B699F"/>
              </a:buClr>
              <a:buSzPts val="3000"/>
              <a:buFont typeface="Avenir"/>
              <a:buNone/>
              <a:defRPr b="0" i="0" sz="3000" u="none" cap="none" strike="noStrike">
                <a:solidFill>
                  <a:srgbClr val="1B699F"/>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3" name="Google Shape;173;p26"/>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174" name="Google Shape;174;p2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5" name="Google Shape;175;p2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76" name="Google Shape;176;p2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marR="0" algn="r">
              <a:spcBef>
                <a:spcPts val="0"/>
              </a:spcBef>
              <a:buNone/>
              <a:defRPr b="0" i="0" sz="600" u="none" cap="none" strike="noStrike">
                <a:solidFill>
                  <a:srgbClr val="207CC0"/>
                </a:solidFill>
                <a:latin typeface="Avenir"/>
                <a:ea typeface="Avenir"/>
                <a:cs typeface="Avenir"/>
                <a:sym typeface="Avenir"/>
              </a:defRPr>
            </a:lvl1pPr>
            <a:lvl2pPr indent="0" lvl="1" marL="0" marR="0" algn="r">
              <a:spcBef>
                <a:spcPts val="0"/>
              </a:spcBef>
              <a:buNone/>
              <a:defRPr b="0" i="0" sz="600" u="none" cap="none" strike="noStrike">
                <a:solidFill>
                  <a:srgbClr val="207CC0"/>
                </a:solidFill>
                <a:latin typeface="Avenir"/>
                <a:ea typeface="Avenir"/>
                <a:cs typeface="Avenir"/>
                <a:sym typeface="Avenir"/>
              </a:defRPr>
            </a:lvl2pPr>
            <a:lvl3pPr indent="0" lvl="2" marL="0" marR="0" algn="r">
              <a:spcBef>
                <a:spcPts val="0"/>
              </a:spcBef>
              <a:buNone/>
              <a:defRPr b="0" i="0" sz="600" u="none" cap="none" strike="noStrike">
                <a:solidFill>
                  <a:srgbClr val="207CC0"/>
                </a:solidFill>
                <a:latin typeface="Avenir"/>
                <a:ea typeface="Avenir"/>
                <a:cs typeface="Avenir"/>
                <a:sym typeface="Avenir"/>
              </a:defRPr>
            </a:lvl3pPr>
            <a:lvl4pPr indent="0" lvl="3" marL="0" marR="0" algn="r">
              <a:spcBef>
                <a:spcPts val="0"/>
              </a:spcBef>
              <a:buNone/>
              <a:defRPr b="0" i="0" sz="600" u="none" cap="none" strike="noStrike">
                <a:solidFill>
                  <a:srgbClr val="207CC0"/>
                </a:solidFill>
                <a:latin typeface="Avenir"/>
                <a:ea typeface="Avenir"/>
                <a:cs typeface="Avenir"/>
                <a:sym typeface="Avenir"/>
              </a:defRPr>
            </a:lvl4pPr>
            <a:lvl5pPr indent="0" lvl="4" marL="0" marR="0" algn="r">
              <a:spcBef>
                <a:spcPts val="0"/>
              </a:spcBef>
              <a:buNone/>
              <a:defRPr b="0" i="0" sz="600" u="none" cap="none" strike="noStrike">
                <a:solidFill>
                  <a:srgbClr val="207CC0"/>
                </a:solidFill>
                <a:latin typeface="Avenir"/>
                <a:ea typeface="Avenir"/>
                <a:cs typeface="Avenir"/>
                <a:sym typeface="Avenir"/>
              </a:defRPr>
            </a:lvl5pPr>
            <a:lvl6pPr indent="0" lvl="5" marL="0" marR="0" algn="r">
              <a:spcBef>
                <a:spcPts val="0"/>
              </a:spcBef>
              <a:buNone/>
              <a:defRPr b="0" i="0" sz="600" u="none" cap="none" strike="noStrike">
                <a:solidFill>
                  <a:srgbClr val="207CC0"/>
                </a:solidFill>
                <a:latin typeface="Avenir"/>
                <a:ea typeface="Avenir"/>
                <a:cs typeface="Avenir"/>
                <a:sym typeface="Avenir"/>
              </a:defRPr>
            </a:lvl6pPr>
            <a:lvl7pPr indent="0" lvl="6" marL="0" marR="0" algn="r">
              <a:spcBef>
                <a:spcPts val="0"/>
              </a:spcBef>
              <a:buNone/>
              <a:defRPr b="0" i="0" sz="600" u="none" cap="none" strike="noStrike">
                <a:solidFill>
                  <a:srgbClr val="207CC0"/>
                </a:solidFill>
                <a:latin typeface="Avenir"/>
                <a:ea typeface="Avenir"/>
                <a:cs typeface="Avenir"/>
                <a:sym typeface="Avenir"/>
              </a:defRPr>
            </a:lvl7pPr>
            <a:lvl8pPr indent="0" lvl="7" marL="0" marR="0" algn="r">
              <a:spcBef>
                <a:spcPts val="0"/>
              </a:spcBef>
              <a:buNone/>
              <a:defRPr b="0" i="0" sz="600" u="none" cap="none" strike="noStrike">
                <a:solidFill>
                  <a:srgbClr val="207CC0"/>
                </a:solidFill>
                <a:latin typeface="Avenir"/>
                <a:ea typeface="Avenir"/>
                <a:cs typeface="Avenir"/>
                <a:sym typeface="Avenir"/>
              </a:defRPr>
            </a:lvl8pPr>
            <a:lvl9pPr indent="0" lvl="8" marL="0" marR="0" algn="r">
              <a:spcBef>
                <a:spcPts val="0"/>
              </a:spcBef>
              <a:buNone/>
              <a:defRPr b="0" i="0" sz="600" u="none" cap="none" strike="noStrike">
                <a:solidFill>
                  <a:srgbClr val="207CC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6"/>
          <p:cNvSpPr txBox="1"/>
          <p:nvPr/>
        </p:nvSpPr>
        <p:spPr>
          <a:xfrm>
            <a:off x="95075" y="4819975"/>
            <a:ext cx="85416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800">
                <a:solidFill>
                  <a:schemeClr val="dk1"/>
                </a:solidFill>
                <a:latin typeface="Avenir"/>
                <a:ea typeface="Avenir"/>
                <a:cs typeface="Avenir"/>
                <a:sym typeface="Avenir"/>
              </a:rPr>
              <a:t>         </a:t>
            </a:r>
            <a:r>
              <a:rPr lang="en" sz="800">
                <a:solidFill>
                  <a:schemeClr val="dk1"/>
                </a:solidFill>
                <a:latin typeface="Avenir"/>
                <a:ea typeface="Avenir"/>
                <a:cs typeface="Avenir"/>
                <a:sym typeface="Avenir"/>
              </a:rPr>
              <a:t>@kritika_garg, @KumushiniT, @HimarshaJ, @WebSciDL, @NirdsLab, @CSGS_ODU </a:t>
            </a:r>
            <a:r>
              <a:rPr lang="en" sz="800">
                <a:solidFill>
                  <a:schemeClr val="dk1"/>
                </a:solidFill>
                <a:latin typeface="Avenir"/>
                <a:ea typeface="Avenir"/>
                <a:cs typeface="Avenir"/>
                <a:sym typeface="Avenir"/>
              </a:rPr>
              <a:t>Hackathon, Fall 2024</a:t>
            </a:r>
            <a:endParaRPr sz="800">
              <a:solidFill>
                <a:schemeClr val="dk1"/>
              </a:solidFill>
              <a:latin typeface="Avenir"/>
              <a:ea typeface="Avenir"/>
              <a:cs typeface="Avenir"/>
              <a:sym typeface="Avenir"/>
            </a:endParaRPr>
          </a:p>
        </p:txBody>
      </p:sp>
      <p:pic>
        <p:nvPicPr>
          <p:cNvPr descr="A picture containing ax, tool&#10;&#10;Description automatically generated" id="178" name="Google Shape;178;p26"/>
          <p:cNvPicPr preferRelativeResize="0"/>
          <p:nvPr/>
        </p:nvPicPr>
        <p:blipFill rotWithShape="1">
          <a:blip r:embed="rId1">
            <a:alphaModFix/>
          </a:blip>
          <a:srcRect b="0" l="0" r="0" t="0"/>
          <a:stretch/>
        </p:blipFill>
        <p:spPr>
          <a:xfrm>
            <a:off x="2029350" y="5017525"/>
            <a:ext cx="89200" cy="72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s://x.com/TeamTrump/status/1850291203075612728" TargetMode="External"/><Relationship Id="rId5" Type="http://schemas.openxmlformats.org/officeDocument/2006/relationships/image" Target="../media/image16.png"/><Relationship Id="rId6" Type="http://schemas.openxmlformats.org/officeDocument/2006/relationships/hyperlink" Target="https://x.com/mayawiley/status/1850266841937223888" TargetMode="External"/><Relationship Id="rId7" Type="http://schemas.openxmlformats.org/officeDocument/2006/relationships/hyperlink" Target="https://x.com/RossDuhBoss/status/1850245211425022373" TargetMode="External"/><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s://doi.org/10.1016/j.euroecorev.2021.103772" TargetMode="External"/><Relationship Id="rId13" Type="http://schemas.openxmlformats.org/officeDocument/2006/relationships/image" Target="../media/image3.png"/><Relationship Id="rId12" Type="http://schemas.openxmlformats.org/officeDocument/2006/relationships/hyperlink" Target="https://doi.org/10.5210/fm.v25i11.11431" TargetMode="External"/><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moderndiplomacy.eu/2023/05/11/the-power-of-social-media-shaping-political-discourse-in-the-digital-age/" TargetMode="External"/><Relationship Id="rId9"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hyperlink" Target="https://www.linkedin.com/pulse/role-social-media-shaping-political-discourse-public-opinion-kajitha/" TargetMode="External"/><Relationship Id="rId7" Type="http://schemas.openxmlformats.org/officeDocument/2006/relationships/image" Target="../media/image8.png"/><Relationship Id="rId8" Type="http://schemas.openxmlformats.org/officeDocument/2006/relationships/hyperlink" Target="https://doi.org/10.1080/00380253.2017.138314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itetag.com/best-hashtags-for/ele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78" name="Shape 278"/>
        <p:cNvGrpSpPr/>
        <p:nvPr/>
      </p:nvGrpSpPr>
      <p:grpSpPr>
        <a:xfrm>
          <a:off x="0" y="0"/>
          <a:ext cx="0" cy="0"/>
          <a:chOff x="0" y="0"/>
          <a:chExt cx="0" cy="0"/>
        </a:xfrm>
      </p:grpSpPr>
      <p:sp>
        <p:nvSpPr>
          <p:cNvPr id="279" name="Google Shape;279;p39"/>
          <p:cNvSpPr/>
          <p:nvPr/>
        </p:nvSpPr>
        <p:spPr>
          <a:xfrm>
            <a:off x="0" y="0"/>
            <a:ext cx="9144000" cy="5143500"/>
          </a:xfrm>
          <a:prstGeom prst="rect">
            <a:avLst/>
          </a:prstGeom>
          <a:solidFill>
            <a:srgbClr val="0E365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280" name="Google Shape;280;p39"/>
          <p:cNvSpPr/>
          <p:nvPr/>
        </p:nvSpPr>
        <p:spPr>
          <a:xfrm>
            <a:off x="339892" y="342900"/>
            <a:ext cx="8461200" cy="4457700"/>
          </a:xfrm>
          <a:prstGeom prst="rect">
            <a:avLst/>
          </a:prstGeom>
          <a:solidFill>
            <a:srgbClr val="FFFFFF"/>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9"/>
          <p:cNvSpPr/>
          <p:nvPr/>
        </p:nvSpPr>
        <p:spPr>
          <a:xfrm>
            <a:off x="462603" y="466345"/>
            <a:ext cx="8215800" cy="4210800"/>
          </a:xfrm>
          <a:prstGeom prst="rect">
            <a:avLst/>
          </a:prstGeom>
          <a:solidFill>
            <a:srgbClr val="FEFEFE"/>
          </a:solid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9"/>
          <p:cNvSpPr txBox="1"/>
          <p:nvPr>
            <p:ph type="ctrTitle"/>
          </p:nvPr>
        </p:nvSpPr>
        <p:spPr>
          <a:xfrm>
            <a:off x="1195977" y="830573"/>
            <a:ext cx="6700200" cy="1827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b="1" lang="en" sz="3500">
                <a:solidFill>
                  <a:schemeClr val="dk1"/>
                </a:solidFill>
                <a:latin typeface="Lato"/>
                <a:ea typeface="Lato"/>
                <a:cs typeface="Lato"/>
                <a:sym typeface="Lato"/>
              </a:rPr>
              <a:t>Tracking Political Trends Around US Presidential Election Through Social Media Analysis</a:t>
            </a:r>
            <a:endParaRPr b="1" sz="3500">
              <a:solidFill>
                <a:schemeClr val="dk1"/>
              </a:solidFill>
              <a:latin typeface="Lato"/>
              <a:ea typeface="Lato"/>
              <a:cs typeface="Lato"/>
              <a:sym typeface="Lato"/>
            </a:endParaRPr>
          </a:p>
        </p:txBody>
      </p:sp>
      <p:sp>
        <p:nvSpPr>
          <p:cNvPr id="283" name="Google Shape;283;p39"/>
          <p:cNvSpPr txBox="1"/>
          <p:nvPr/>
        </p:nvSpPr>
        <p:spPr>
          <a:xfrm>
            <a:off x="2304975" y="3119550"/>
            <a:ext cx="4544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284" name="Google Shape;284;p39"/>
          <p:cNvSpPr txBox="1"/>
          <p:nvPr/>
        </p:nvSpPr>
        <p:spPr>
          <a:xfrm>
            <a:off x="3063063" y="3704613"/>
            <a:ext cx="3027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3545"/>
                </a:solidFill>
                <a:latin typeface="Lato"/>
                <a:ea typeface="Lato"/>
                <a:cs typeface="Lato"/>
                <a:sym typeface="Lato"/>
              </a:rPr>
              <a:t>Computer Science Department,</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Old Dominion University, Norfolk VA, USA</a:t>
            </a:r>
            <a:endParaRPr sz="1000">
              <a:solidFill>
                <a:srgbClr val="373545"/>
              </a:solidFill>
              <a:latin typeface="Lato"/>
              <a:ea typeface="Lato"/>
              <a:cs typeface="Lato"/>
              <a:sym typeface="Lato"/>
            </a:endParaRPr>
          </a:p>
          <a:p>
            <a:pPr indent="0" lvl="0" marL="0" rtl="0" algn="ctr">
              <a:spcBef>
                <a:spcPts val="0"/>
              </a:spcBef>
              <a:spcAft>
                <a:spcPts val="0"/>
              </a:spcAft>
              <a:buNone/>
            </a:pPr>
            <a:r>
              <a:rPr lang="en" sz="1000">
                <a:solidFill>
                  <a:srgbClr val="373545"/>
                </a:solidFill>
                <a:latin typeface="Lato"/>
                <a:ea typeface="Lato"/>
                <a:cs typeface="Lato"/>
                <a:sym typeface="Lato"/>
              </a:rPr>
              <a:t>@WebSciDL</a:t>
            </a:r>
            <a:r>
              <a:rPr lang="en" sz="1000">
                <a:solidFill>
                  <a:srgbClr val="373545"/>
                </a:solidFill>
                <a:latin typeface="Lato"/>
                <a:ea typeface="Lato"/>
                <a:cs typeface="Lato"/>
                <a:sym typeface="Lato"/>
              </a:rPr>
              <a:t>, @</a:t>
            </a:r>
            <a:r>
              <a:rPr lang="en" sz="1000">
                <a:solidFill>
                  <a:srgbClr val="373545"/>
                </a:solidFill>
                <a:latin typeface="Lato"/>
                <a:ea typeface="Lato"/>
                <a:cs typeface="Lato"/>
                <a:sym typeface="Lato"/>
              </a:rPr>
              <a:t>NirdsLab</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a:p>
            <a:pPr indent="0" lvl="0" marL="0" rtl="0" algn="ctr">
              <a:spcBef>
                <a:spcPts val="0"/>
              </a:spcBef>
              <a:spcAft>
                <a:spcPts val="0"/>
              </a:spcAft>
              <a:buNone/>
            </a:pPr>
            <a:r>
              <a:t/>
            </a:r>
            <a:endParaRPr sz="1000">
              <a:solidFill>
                <a:srgbClr val="373545"/>
              </a:solidFill>
              <a:latin typeface="Lato"/>
              <a:ea typeface="Lato"/>
              <a:cs typeface="Lato"/>
              <a:sym typeface="Lato"/>
            </a:endParaRPr>
          </a:p>
        </p:txBody>
      </p:sp>
      <p:sp>
        <p:nvSpPr>
          <p:cNvPr id="285" name="Google Shape;285;p39"/>
          <p:cNvSpPr txBox="1"/>
          <p:nvPr/>
        </p:nvSpPr>
        <p:spPr>
          <a:xfrm>
            <a:off x="2444125" y="2582275"/>
            <a:ext cx="42738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a:solidFill>
                <a:srgbClr val="14496F"/>
              </a:solidFill>
              <a:latin typeface="Lato"/>
              <a:ea typeface="Lato"/>
              <a:cs typeface="Lato"/>
              <a:sym typeface="Lato"/>
            </a:endParaRPr>
          </a:p>
          <a:p>
            <a:pPr indent="0" lvl="0" marL="0" marR="0" rtl="0" algn="ctr">
              <a:spcBef>
                <a:spcPts val="0"/>
              </a:spcBef>
              <a:spcAft>
                <a:spcPts val="0"/>
              </a:spcAft>
              <a:buNone/>
            </a:pPr>
            <a:r>
              <a:rPr b="1" i="0" lang="en" sz="1400" u="none" cap="none" strike="noStrike">
                <a:solidFill>
                  <a:srgbClr val="14496F"/>
                </a:solidFill>
                <a:latin typeface="Lato"/>
                <a:ea typeface="Lato"/>
                <a:cs typeface="Lato"/>
                <a:sym typeface="Lato"/>
              </a:rPr>
              <a:t>Presented By:</a:t>
            </a:r>
            <a:r>
              <a:rPr lang="en" sz="1100">
                <a:latin typeface="Lato"/>
                <a:ea typeface="Lato"/>
                <a:cs typeface="Lato"/>
                <a:sym typeface="Lato"/>
              </a:rPr>
              <a:t>  </a:t>
            </a:r>
            <a:endParaRPr sz="1100">
              <a:latin typeface="Lato"/>
              <a:ea typeface="Lato"/>
              <a:cs typeface="Lato"/>
              <a:sym typeface="Lato"/>
            </a:endParaRPr>
          </a:p>
          <a:p>
            <a:pPr indent="0" lvl="0" marL="0" marR="0" rtl="0" algn="ctr">
              <a:spcBef>
                <a:spcPts val="0"/>
              </a:spcBef>
              <a:spcAft>
                <a:spcPts val="0"/>
              </a:spcAft>
              <a:buNone/>
            </a:pPr>
            <a:r>
              <a:rPr b="1" i="1" lang="en" sz="2100">
                <a:solidFill>
                  <a:srgbClr val="14496F"/>
                </a:solidFill>
                <a:latin typeface="Lato"/>
                <a:ea typeface="Lato"/>
                <a:cs typeface="Lato"/>
                <a:sym typeface="Lato"/>
              </a:rPr>
              <a:t>Titans</a:t>
            </a:r>
            <a:endParaRPr b="1" i="1" sz="1800">
              <a:latin typeface="Lato"/>
              <a:ea typeface="Lato"/>
              <a:cs typeface="Lato"/>
              <a:sym typeface="Lato"/>
            </a:endParaRPr>
          </a:p>
          <a:p>
            <a:pPr indent="0" lvl="0" marL="0" rtl="0" algn="ctr">
              <a:spcBef>
                <a:spcPts val="0"/>
              </a:spcBef>
              <a:spcAft>
                <a:spcPts val="0"/>
              </a:spcAft>
              <a:buNone/>
            </a:pPr>
            <a:r>
              <a:rPr lang="en">
                <a:solidFill>
                  <a:srgbClr val="14496F"/>
                </a:solidFill>
                <a:latin typeface="Lato"/>
                <a:ea typeface="Lato"/>
                <a:cs typeface="Lato"/>
                <a:sym typeface="Lato"/>
              </a:rPr>
              <a:t>       (@kritika_garg, @KumushiniT, @HimarshaJ) </a:t>
            </a:r>
            <a:endParaRPr>
              <a:solidFill>
                <a:srgbClr val="14496F"/>
              </a:solidFill>
              <a:latin typeface="Lato"/>
              <a:ea typeface="Lato"/>
              <a:cs typeface="Lato"/>
              <a:sym typeface="Lato"/>
            </a:endParaRPr>
          </a:p>
        </p:txBody>
      </p:sp>
      <p:sp>
        <p:nvSpPr>
          <p:cNvPr id="286" name="Google Shape;286;p39"/>
          <p:cNvSpPr txBox="1"/>
          <p:nvPr>
            <p:ph idx="12" type="sldNum"/>
          </p:nvPr>
        </p:nvSpPr>
        <p:spPr>
          <a:xfrm>
            <a:off x="6455190" y="3883056"/>
            <a:ext cx="1467000" cy="17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9"/>
          <p:cNvPicPr preferRelativeResize="0"/>
          <p:nvPr/>
        </p:nvPicPr>
        <p:blipFill>
          <a:blip r:embed="rId4">
            <a:alphaModFix/>
          </a:blip>
          <a:stretch>
            <a:fillRect/>
          </a:stretch>
        </p:blipFill>
        <p:spPr>
          <a:xfrm>
            <a:off x="583959" y="3813275"/>
            <a:ext cx="965716" cy="778050"/>
          </a:xfrm>
          <a:prstGeom prst="rect">
            <a:avLst/>
          </a:prstGeom>
          <a:noFill/>
          <a:ln>
            <a:noFill/>
          </a:ln>
        </p:spPr>
      </p:pic>
      <p:sp>
        <p:nvSpPr>
          <p:cNvPr id="288" name="Google Shape;288;p39"/>
          <p:cNvSpPr txBox="1"/>
          <p:nvPr/>
        </p:nvSpPr>
        <p:spPr>
          <a:xfrm>
            <a:off x="462675" y="4355675"/>
            <a:ext cx="821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373545"/>
                </a:solidFill>
                <a:latin typeface="Lato"/>
                <a:ea typeface="Lato"/>
                <a:cs typeface="Lato"/>
                <a:sym typeface="Lato"/>
              </a:rPr>
              <a:t>CSGS Hackathon</a:t>
            </a:r>
            <a:r>
              <a:rPr b="1" lang="en" sz="1000">
                <a:solidFill>
                  <a:srgbClr val="373545"/>
                </a:solidFill>
                <a:latin typeface="Lato"/>
                <a:ea typeface="Lato"/>
                <a:cs typeface="Lato"/>
                <a:sym typeface="Lato"/>
              </a:rPr>
              <a:t>, Fall 2024, October 24 – 31, 2024</a:t>
            </a:r>
            <a:endParaRPr b="1" sz="1000">
              <a:solidFill>
                <a:srgbClr val="373545"/>
              </a:solidFill>
              <a:latin typeface="Lato"/>
              <a:ea typeface="Lato"/>
              <a:cs typeface="Lato"/>
              <a:sym typeface="Lato"/>
            </a:endParaRPr>
          </a:p>
          <a:p>
            <a:pPr indent="0" lvl="0" marL="0" rtl="0" algn="ctr">
              <a:spcBef>
                <a:spcPts val="0"/>
              </a:spcBef>
              <a:spcAft>
                <a:spcPts val="0"/>
              </a:spcAft>
              <a:buNone/>
            </a:pPr>
            <a:r>
              <a:t/>
            </a:r>
            <a:endParaRPr b="1" sz="1000">
              <a:solidFill>
                <a:srgbClr val="373545"/>
              </a:solidFill>
              <a:latin typeface="Lato"/>
              <a:ea typeface="Lato"/>
              <a:cs typeface="Lato"/>
              <a:sym typeface="Lato"/>
            </a:endParaRPr>
          </a:p>
        </p:txBody>
      </p:sp>
      <p:sp>
        <p:nvSpPr>
          <p:cNvPr id="289" name="Google Shape;289;p39"/>
          <p:cNvSpPr/>
          <p:nvPr/>
        </p:nvSpPr>
        <p:spPr>
          <a:xfrm>
            <a:off x="3713875" y="89625"/>
            <a:ext cx="1664400" cy="53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290" name="Google Shape;290;p39"/>
          <p:cNvPicPr preferRelativeResize="0"/>
          <p:nvPr/>
        </p:nvPicPr>
        <p:blipFill>
          <a:blip r:embed="rId5">
            <a:alphaModFix/>
          </a:blip>
          <a:stretch>
            <a:fillRect/>
          </a:stretch>
        </p:blipFill>
        <p:spPr>
          <a:xfrm>
            <a:off x="7095575" y="3952575"/>
            <a:ext cx="1504625" cy="654825"/>
          </a:xfrm>
          <a:prstGeom prst="rect">
            <a:avLst/>
          </a:prstGeom>
          <a:noFill/>
          <a:ln>
            <a:noFill/>
          </a:ln>
        </p:spPr>
      </p:pic>
      <p:pic>
        <p:nvPicPr>
          <p:cNvPr id="291" name="Google Shape;291;p39"/>
          <p:cNvPicPr preferRelativeResize="0"/>
          <p:nvPr/>
        </p:nvPicPr>
        <p:blipFill>
          <a:blip r:embed="rId6">
            <a:alphaModFix/>
          </a:blip>
          <a:stretch>
            <a:fillRect/>
          </a:stretch>
        </p:blipFill>
        <p:spPr>
          <a:xfrm>
            <a:off x="3533788" y="89625"/>
            <a:ext cx="2094462" cy="56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a:t>
            </a:r>
            <a:r>
              <a:rPr lang="en"/>
              <a:t>hashtag</a:t>
            </a:r>
            <a:r>
              <a:rPr lang="en"/>
              <a:t> top10 </a:t>
            </a:r>
            <a:endParaRPr/>
          </a:p>
        </p:txBody>
      </p:sp>
      <p:pic>
        <p:nvPicPr>
          <p:cNvPr id="388" name="Google Shape;388;p48"/>
          <p:cNvPicPr preferRelativeResize="0"/>
          <p:nvPr/>
        </p:nvPicPr>
        <p:blipFill>
          <a:blip r:embed="rId3">
            <a:alphaModFix/>
          </a:blip>
          <a:stretch>
            <a:fillRect/>
          </a:stretch>
        </p:blipFill>
        <p:spPr>
          <a:xfrm>
            <a:off x="2104236" y="1279374"/>
            <a:ext cx="4935525" cy="3373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hashtag hijacking</a:t>
            </a:r>
            <a:endParaRPr/>
          </a:p>
        </p:txBody>
      </p:sp>
      <p:pic>
        <p:nvPicPr>
          <p:cNvPr id="394" name="Google Shape;394;p49"/>
          <p:cNvPicPr preferRelativeResize="0"/>
          <p:nvPr/>
        </p:nvPicPr>
        <p:blipFill>
          <a:blip r:embed="rId3">
            <a:alphaModFix/>
          </a:blip>
          <a:stretch>
            <a:fillRect/>
          </a:stretch>
        </p:blipFill>
        <p:spPr>
          <a:xfrm>
            <a:off x="5132400" y="324800"/>
            <a:ext cx="3699900" cy="4561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a:t>
            </a:r>
            <a:r>
              <a:rPr lang="en"/>
              <a:t>engaging</a:t>
            </a:r>
            <a:r>
              <a:rPr lang="en"/>
              <a:t> posts </a:t>
            </a:r>
            <a:endParaRPr/>
          </a:p>
        </p:txBody>
      </p:sp>
      <p:sp>
        <p:nvSpPr>
          <p:cNvPr id="400" name="Google Shape;400;p50"/>
          <p:cNvSpPr txBox="1"/>
          <p:nvPr>
            <p:ph idx="1" type="body"/>
          </p:nvPr>
        </p:nvSpPr>
        <p:spPr>
          <a:xfrm>
            <a:off x="2319900" y="99645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993 something has atleast one like or RT</a:t>
            </a:r>
            <a:endParaRPr/>
          </a:p>
        </p:txBody>
      </p:sp>
      <p:pic>
        <p:nvPicPr>
          <p:cNvPr id="401" name="Google Shape;401;p50"/>
          <p:cNvPicPr preferRelativeResize="0"/>
          <p:nvPr/>
        </p:nvPicPr>
        <p:blipFill>
          <a:blip r:embed="rId3">
            <a:alphaModFix/>
          </a:blip>
          <a:stretch>
            <a:fillRect/>
          </a:stretch>
        </p:blipFill>
        <p:spPr>
          <a:xfrm>
            <a:off x="-127825" y="2061299"/>
            <a:ext cx="5704376" cy="286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800100" y="481945"/>
            <a:ext cx="75438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407" name="Google Shape;407;p51"/>
          <p:cNvSpPr txBox="1"/>
          <p:nvPr>
            <p:ph idx="1" type="body"/>
          </p:nvPr>
        </p:nvSpPr>
        <p:spPr>
          <a:xfrm>
            <a:off x="800100" y="1577340"/>
            <a:ext cx="7543800" cy="2887200"/>
          </a:xfrm>
          <a:prstGeom prst="rect">
            <a:avLst/>
          </a:prstGeom>
        </p:spPr>
        <p:txBody>
          <a:bodyPr anchorCtr="0" anchor="t" bIns="34275" lIns="68575" spcFirstLastPara="1" rIns="68575" wrap="square" tIns="34275">
            <a:noAutofit/>
          </a:bodyPr>
          <a:lstStyle/>
          <a:p>
            <a:pPr indent="0" lvl="0" marL="0" rtl="0" algn="l">
              <a:spcBef>
                <a:spcPts val="7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13" name="Google Shape;413;p52"/>
          <p:cNvPicPr preferRelativeResize="0"/>
          <p:nvPr/>
        </p:nvPicPr>
        <p:blipFill>
          <a:blip r:embed="rId3">
            <a:alphaModFix/>
          </a:blip>
          <a:stretch>
            <a:fillRect/>
          </a:stretch>
        </p:blipFill>
        <p:spPr>
          <a:xfrm>
            <a:off x="194550" y="1017488"/>
            <a:ext cx="3056900" cy="3248762"/>
          </a:xfrm>
          <a:prstGeom prst="rect">
            <a:avLst/>
          </a:prstGeom>
          <a:noFill/>
          <a:ln>
            <a:noFill/>
          </a:ln>
          <a:effectLst>
            <a:outerShdw blurRad="57150" rotWithShape="0" algn="bl" dir="5400000" dist="19050">
              <a:srgbClr val="000000">
                <a:alpha val="50000"/>
              </a:srgbClr>
            </a:outerShdw>
          </a:effectLst>
        </p:spPr>
      </p:pic>
      <p:sp>
        <p:nvSpPr>
          <p:cNvPr id="414" name="Google Shape;414;p52"/>
          <p:cNvSpPr txBox="1"/>
          <p:nvPr/>
        </p:nvSpPr>
        <p:spPr>
          <a:xfrm>
            <a:off x="89975" y="41584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most likes: 15,851</a:t>
            </a:r>
            <a:br>
              <a:rPr lang="en"/>
            </a:br>
            <a:r>
              <a:rPr lang="en" u="sng">
                <a:solidFill>
                  <a:schemeClr val="hlink"/>
                </a:solidFill>
                <a:hlinkClick r:id="rId4"/>
              </a:rPr>
              <a:t>https://x.com/TeamTrump/status/1850291203075612728</a:t>
            </a:r>
            <a:endParaRPr/>
          </a:p>
          <a:p>
            <a:pPr indent="0" lvl="0" marL="0" rtl="0" algn="l">
              <a:spcBef>
                <a:spcPts val="0"/>
              </a:spcBef>
              <a:spcAft>
                <a:spcPts val="0"/>
              </a:spcAft>
              <a:buNone/>
            </a:pPr>
            <a:r>
              <a:t/>
            </a:r>
            <a:endParaRPr/>
          </a:p>
        </p:txBody>
      </p:sp>
      <p:pic>
        <p:nvPicPr>
          <p:cNvPr id="415" name="Google Shape;415;p52"/>
          <p:cNvPicPr preferRelativeResize="0"/>
          <p:nvPr/>
        </p:nvPicPr>
        <p:blipFill>
          <a:blip r:embed="rId5">
            <a:alphaModFix/>
          </a:blip>
          <a:stretch>
            <a:fillRect/>
          </a:stretch>
        </p:blipFill>
        <p:spPr>
          <a:xfrm>
            <a:off x="3441173" y="773850"/>
            <a:ext cx="2694075" cy="3248750"/>
          </a:xfrm>
          <a:prstGeom prst="rect">
            <a:avLst/>
          </a:prstGeom>
          <a:noFill/>
          <a:ln>
            <a:noFill/>
          </a:ln>
          <a:effectLst>
            <a:outerShdw blurRad="57150" rotWithShape="0" algn="bl" dir="5400000" dist="19050">
              <a:srgbClr val="000000">
                <a:alpha val="50000"/>
              </a:srgbClr>
            </a:outerShdw>
          </a:effectLst>
        </p:spPr>
      </p:pic>
      <p:sp>
        <p:nvSpPr>
          <p:cNvPr id="416" name="Google Shape;416;p52"/>
          <p:cNvSpPr txBox="1"/>
          <p:nvPr/>
        </p:nvSpPr>
        <p:spPr>
          <a:xfrm>
            <a:off x="3441175" y="42661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https://x.com/mayawiley/status/1850266841937223888</a:t>
            </a:r>
            <a:br>
              <a:rPr lang="en"/>
            </a:br>
            <a:r>
              <a:rPr lang="en"/>
              <a:t>Likes: 4270</a:t>
            </a:r>
            <a:endParaRPr/>
          </a:p>
          <a:p>
            <a:pPr indent="0" lvl="0" marL="0" rtl="0" algn="l">
              <a:spcBef>
                <a:spcPts val="0"/>
              </a:spcBef>
              <a:spcAft>
                <a:spcPts val="0"/>
              </a:spcAft>
              <a:buNone/>
            </a:pPr>
            <a:r>
              <a:t/>
            </a:r>
            <a:endParaRPr/>
          </a:p>
        </p:txBody>
      </p:sp>
      <p:sp>
        <p:nvSpPr>
          <p:cNvPr id="417" name="Google Shape;417;p52"/>
          <p:cNvSpPr txBox="1"/>
          <p:nvPr/>
        </p:nvSpPr>
        <p:spPr>
          <a:xfrm>
            <a:off x="7626550" y="41015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https://x.com/RossDuhBoss/status/1850245211425022373</a:t>
            </a:r>
            <a:endParaRPr/>
          </a:p>
          <a:p>
            <a:pPr indent="0" lvl="0" marL="0" rtl="0" algn="l">
              <a:spcBef>
                <a:spcPts val="0"/>
              </a:spcBef>
              <a:spcAft>
                <a:spcPts val="0"/>
              </a:spcAft>
              <a:buNone/>
            </a:pPr>
            <a:r>
              <a:rPr lang="en"/>
              <a:t>Likes: 1433</a:t>
            </a:r>
            <a:endParaRPr/>
          </a:p>
        </p:txBody>
      </p:sp>
      <p:pic>
        <p:nvPicPr>
          <p:cNvPr id="418" name="Google Shape;418;p52"/>
          <p:cNvPicPr preferRelativeResize="0"/>
          <p:nvPr/>
        </p:nvPicPr>
        <p:blipFill>
          <a:blip r:embed="rId8">
            <a:alphaModFix/>
          </a:blip>
          <a:stretch>
            <a:fillRect/>
          </a:stretch>
        </p:blipFill>
        <p:spPr>
          <a:xfrm>
            <a:off x="7212875" y="852750"/>
            <a:ext cx="2443782" cy="324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 </a:t>
            </a:r>
            <a:endParaRPr/>
          </a:p>
        </p:txBody>
      </p:sp>
      <p:sp>
        <p:nvSpPr>
          <p:cNvPr id="424" name="Google Shape;424;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Sentiment distribution - overall</a:t>
            </a:r>
            <a:endParaRPr/>
          </a:p>
          <a:p>
            <a:pPr indent="0" lvl="0" marL="0" rtl="0" algn="l">
              <a:spcBef>
                <a:spcPts val="1200"/>
              </a:spcBef>
              <a:spcAft>
                <a:spcPts val="1200"/>
              </a:spcAft>
              <a:buNone/>
            </a:pPr>
            <a:r>
              <a:t/>
            </a:r>
            <a:endParaRPr/>
          </a:p>
        </p:txBody>
      </p:sp>
      <p:pic>
        <p:nvPicPr>
          <p:cNvPr id="425" name="Google Shape;425;p53"/>
          <p:cNvPicPr preferRelativeResize="0"/>
          <p:nvPr/>
        </p:nvPicPr>
        <p:blipFill>
          <a:blip r:embed="rId3">
            <a:alphaModFix/>
          </a:blip>
          <a:stretch>
            <a:fillRect/>
          </a:stretch>
        </p:blipFill>
        <p:spPr>
          <a:xfrm>
            <a:off x="1040825" y="1114075"/>
            <a:ext cx="5454225" cy="390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4"/>
          <p:cNvSpPr txBox="1"/>
          <p:nvPr>
            <p:ph type="title"/>
          </p:nvPr>
        </p:nvSpPr>
        <p:spPr>
          <a:xfrm>
            <a:off x="311700" y="292625"/>
            <a:ext cx="8520600" cy="100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t>Sentiment for each hashtag - (kamala) </a:t>
            </a:r>
            <a:endParaRPr/>
          </a:p>
          <a:p>
            <a:pPr indent="0" lvl="0" marL="0" rtl="0" algn="l">
              <a:spcBef>
                <a:spcPts val="0"/>
              </a:spcBef>
              <a:spcAft>
                <a:spcPts val="0"/>
              </a:spcAft>
              <a:buClr>
                <a:schemeClr val="dk1"/>
              </a:buClr>
              <a:buSzPct val="30555"/>
              <a:buFont typeface="Arial"/>
              <a:buNone/>
            </a:pPr>
            <a:r>
              <a:t/>
            </a:r>
            <a:endParaRPr/>
          </a:p>
          <a:p>
            <a:pPr indent="0" lvl="0" marL="0" rtl="0" algn="l">
              <a:spcBef>
                <a:spcPts val="0"/>
              </a:spcBef>
              <a:spcAft>
                <a:spcPts val="0"/>
              </a:spcAft>
              <a:buNone/>
            </a:pPr>
            <a:r>
              <a:t/>
            </a:r>
            <a:endParaRPr/>
          </a:p>
        </p:txBody>
      </p:sp>
      <p:pic>
        <p:nvPicPr>
          <p:cNvPr id="431" name="Google Shape;431;p54"/>
          <p:cNvPicPr preferRelativeResize="0"/>
          <p:nvPr/>
        </p:nvPicPr>
        <p:blipFill>
          <a:blip r:embed="rId3">
            <a:alphaModFix/>
          </a:blip>
          <a:stretch>
            <a:fillRect/>
          </a:stretch>
        </p:blipFill>
        <p:spPr>
          <a:xfrm>
            <a:off x="913750" y="939000"/>
            <a:ext cx="7624449" cy="3812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311700" y="292625"/>
            <a:ext cx="8520600" cy="100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for each hashtag - (pres election)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7" name="Google Shape;437;p55"/>
          <p:cNvPicPr preferRelativeResize="0"/>
          <p:nvPr/>
        </p:nvPicPr>
        <p:blipFill>
          <a:blip r:embed="rId3">
            <a:alphaModFix/>
          </a:blip>
          <a:stretch>
            <a:fillRect/>
          </a:stretch>
        </p:blipFill>
        <p:spPr>
          <a:xfrm>
            <a:off x="948750" y="1043250"/>
            <a:ext cx="7089951" cy="3544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311700" y="292625"/>
            <a:ext cx="8520600" cy="100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for each hashtag - (pres election)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56"/>
          <p:cNvSpPr txBox="1"/>
          <p:nvPr/>
        </p:nvSpPr>
        <p:spPr>
          <a:xfrm>
            <a:off x="777600" y="1189850"/>
            <a:ext cx="17895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#Donald</a:t>
            </a:r>
            <a:endParaRPr sz="1800">
              <a:solidFill>
                <a:schemeClr val="dk2"/>
              </a:solidFill>
              <a:latin typeface="Open Sans"/>
              <a:ea typeface="Open Sans"/>
              <a:cs typeface="Open Sans"/>
              <a:sym typeface="Open Sans"/>
            </a:endParaRPr>
          </a:p>
        </p:txBody>
      </p:sp>
      <p:sp>
        <p:nvSpPr>
          <p:cNvPr id="444" name="Google Shape;444;p56"/>
          <p:cNvSpPr txBox="1"/>
          <p:nvPr/>
        </p:nvSpPr>
        <p:spPr>
          <a:xfrm>
            <a:off x="3677250" y="1189850"/>
            <a:ext cx="17895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#Kamala</a:t>
            </a:r>
            <a:endParaRPr sz="1800">
              <a:solidFill>
                <a:schemeClr val="dk2"/>
              </a:solidFill>
              <a:latin typeface="Open Sans"/>
              <a:ea typeface="Open Sans"/>
              <a:cs typeface="Open Sans"/>
              <a:sym typeface="Open Sans"/>
            </a:endParaRPr>
          </a:p>
        </p:txBody>
      </p:sp>
      <p:sp>
        <p:nvSpPr>
          <p:cNvPr id="445" name="Google Shape;445;p56"/>
          <p:cNvSpPr txBox="1"/>
          <p:nvPr/>
        </p:nvSpPr>
        <p:spPr>
          <a:xfrm>
            <a:off x="6071900" y="1189850"/>
            <a:ext cx="25902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#Presidentialelection</a:t>
            </a:r>
            <a:endParaRPr sz="1800">
              <a:solidFill>
                <a:schemeClr val="dk2"/>
              </a:solidFill>
              <a:latin typeface="Open Sans"/>
              <a:ea typeface="Open Sans"/>
              <a:cs typeface="Open Sans"/>
              <a:sym typeface="Open Sans"/>
            </a:endParaRPr>
          </a:p>
        </p:txBody>
      </p:sp>
      <p:pic>
        <p:nvPicPr>
          <p:cNvPr id="446" name="Google Shape;446;p56"/>
          <p:cNvPicPr preferRelativeResize="0"/>
          <p:nvPr/>
        </p:nvPicPr>
        <p:blipFill>
          <a:blip r:embed="rId3">
            <a:alphaModFix/>
          </a:blip>
          <a:stretch>
            <a:fillRect/>
          </a:stretch>
        </p:blipFill>
        <p:spPr>
          <a:xfrm>
            <a:off x="141475" y="1842975"/>
            <a:ext cx="2760400" cy="2070300"/>
          </a:xfrm>
          <a:prstGeom prst="rect">
            <a:avLst/>
          </a:prstGeom>
          <a:noFill/>
          <a:ln>
            <a:noFill/>
          </a:ln>
        </p:spPr>
      </p:pic>
      <p:pic>
        <p:nvPicPr>
          <p:cNvPr id="447" name="Google Shape;447;p56"/>
          <p:cNvPicPr preferRelativeResize="0"/>
          <p:nvPr/>
        </p:nvPicPr>
        <p:blipFill>
          <a:blip r:embed="rId4">
            <a:alphaModFix/>
          </a:blip>
          <a:stretch>
            <a:fillRect/>
          </a:stretch>
        </p:blipFill>
        <p:spPr>
          <a:xfrm>
            <a:off x="3102000" y="1871075"/>
            <a:ext cx="2760400" cy="2070294"/>
          </a:xfrm>
          <a:prstGeom prst="rect">
            <a:avLst/>
          </a:prstGeom>
          <a:noFill/>
          <a:ln>
            <a:noFill/>
          </a:ln>
        </p:spPr>
      </p:pic>
      <p:pic>
        <p:nvPicPr>
          <p:cNvPr id="448" name="Google Shape;448;p56"/>
          <p:cNvPicPr preferRelativeResize="0"/>
          <p:nvPr/>
        </p:nvPicPr>
        <p:blipFill>
          <a:blip r:embed="rId5">
            <a:alphaModFix/>
          </a:blip>
          <a:stretch>
            <a:fillRect/>
          </a:stretch>
        </p:blipFill>
        <p:spPr>
          <a:xfrm>
            <a:off x="6071900" y="1842975"/>
            <a:ext cx="2760400" cy="207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311700" y="292625"/>
            <a:ext cx="8520600" cy="100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for each hashtag - (pres election)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57"/>
          <p:cNvSpPr txBox="1"/>
          <p:nvPr/>
        </p:nvSpPr>
        <p:spPr>
          <a:xfrm>
            <a:off x="852550" y="1189850"/>
            <a:ext cx="17895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#Trump</a:t>
            </a:r>
            <a:endParaRPr sz="1800">
              <a:solidFill>
                <a:schemeClr val="dk2"/>
              </a:solidFill>
              <a:latin typeface="Open Sans"/>
              <a:ea typeface="Open Sans"/>
              <a:cs typeface="Open Sans"/>
              <a:sym typeface="Open Sans"/>
            </a:endParaRPr>
          </a:p>
        </p:txBody>
      </p:sp>
      <p:sp>
        <p:nvSpPr>
          <p:cNvPr id="455" name="Google Shape;455;p57"/>
          <p:cNvSpPr txBox="1"/>
          <p:nvPr/>
        </p:nvSpPr>
        <p:spPr>
          <a:xfrm>
            <a:off x="3770950" y="1189850"/>
            <a:ext cx="17895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#Harris</a:t>
            </a:r>
            <a:endParaRPr sz="1800">
              <a:solidFill>
                <a:schemeClr val="dk2"/>
              </a:solidFill>
              <a:latin typeface="Open Sans"/>
              <a:ea typeface="Open Sans"/>
              <a:cs typeface="Open Sans"/>
              <a:sym typeface="Open Sans"/>
            </a:endParaRPr>
          </a:p>
        </p:txBody>
      </p:sp>
      <p:sp>
        <p:nvSpPr>
          <p:cNvPr id="456" name="Google Shape;456;p57"/>
          <p:cNvSpPr txBox="1"/>
          <p:nvPr/>
        </p:nvSpPr>
        <p:spPr>
          <a:xfrm>
            <a:off x="6576900" y="1189850"/>
            <a:ext cx="17895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#Pennsylvania</a:t>
            </a:r>
            <a:endParaRPr sz="1800">
              <a:solidFill>
                <a:schemeClr val="dk2"/>
              </a:solidFill>
              <a:latin typeface="Open Sans"/>
              <a:ea typeface="Open Sans"/>
              <a:cs typeface="Open Sans"/>
              <a:sym typeface="Open Sans"/>
            </a:endParaRPr>
          </a:p>
        </p:txBody>
      </p:sp>
      <p:pic>
        <p:nvPicPr>
          <p:cNvPr id="457" name="Google Shape;457;p57"/>
          <p:cNvPicPr preferRelativeResize="0"/>
          <p:nvPr/>
        </p:nvPicPr>
        <p:blipFill>
          <a:blip r:embed="rId3">
            <a:alphaModFix/>
          </a:blip>
          <a:stretch>
            <a:fillRect/>
          </a:stretch>
        </p:blipFill>
        <p:spPr>
          <a:xfrm>
            <a:off x="152400" y="1707650"/>
            <a:ext cx="2944701" cy="2208526"/>
          </a:xfrm>
          <a:prstGeom prst="rect">
            <a:avLst/>
          </a:prstGeom>
          <a:noFill/>
          <a:ln>
            <a:noFill/>
          </a:ln>
        </p:spPr>
      </p:pic>
      <p:pic>
        <p:nvPicPr>
          <p:cNvPr id="458" name="Google Shape;458;p57"/>
          <p:cNvPicPr preferRelativeResize="0"/>
          <p:nvPr/>
        </p:nvPicPr>
        <p:blipFill>
          <a:blip r:embed="rId4">
            <a:alphaModFix/>
          </a:blip>
          <a:stretch>
            <a:fillRect/>
          </a:stretch>
        </p:blipFill>
        <p:spPr>
          <a:xfrm>
            <a:off x="3099650" y="1707650"/>
            <a:ext cx="2944701" cy="2208526"/>
          </a:xfrm>
          <a:prstGeom prst="rect">
            <a:avLst/>
          </a:prstGeom>
          <a:noFill/>
          <a:ln>
            <a:noFill/>
          </a:ln>
        </p:spPr>
      </p:pic>
      <p:pic>
        <p:nvPicPr>
          <p:cNvPr id="459" name="Google Shape;459;p57"/>
          <p:cNvPicPr preferRelativeResize="0"/>
          <p:nvPr/>
        </p:nvPicPr>
        <p:blipFill>
          <a:blip r:embed="rId5">
            <a:alphaModFix/>
          </a:blip>
          <a:stretch>
            <a:fillRect/>
          </a:stretch>
        </p:blipFill>
        <p:spPr>
          <a:xfrm>
            <a:off x="6196751" y="1763850"/>
            <a:ext cx="2794850" cy="20961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2" type="sldNum"/>
          </p:nvPr>
        </p:nvSpPr>
        <p:spPr>
          <a:xfrm>
            <a:off x="79086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7" name="Google Shape;297;p40"/>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700">
                <a:latin typeface="Lato"/>
                <a:ea typeface="Lato"/>
                <a:cs typeface="Lato"/>
                <a:sym typeface="Lato"/>
              </a:rPr>
              <a:t>The Role of Social Media in Shaping Public Opinion</a:t>
            </a:r>
            <a:endParaRPr b="1" sz="2700">
              <a:latin typeface="Lato"/>
              <a:ea typeface="Lato"/>
              <a:cs typeface="Lato"/>
              <a:sym typeface="Lato"/>
            </a:endParaRPr>
          </a:p>
        </p:txBody>
      </p:sp>
      <p:pic>
        <p:nvPicPr>
          <p:cNvPr id="298" name="Google Shape;298;p40"/>
          <p:cNvPicPr preferRelativeResize="0"/>
          <p:nvPr/>
        </p:nvPicPr>
        <p:blipFill>
          <a:blip r:embed="rId3">
            <a:alphaModFix/>
          </a:blip>
          <a:stretch>
            <a:fillRect/>
          </a:stretch>
        </p:blipFill>
        <p:spPr>
          <a:xfrm>
            <a:off x="824240" y="1344275"/>
            <a:ext cx="2802351" cy="1332660"/>
          </a:xfrm>
          <a:prstGeom prst="rect">
            <a:avLst/>
          </a:prstGeom>
          <a:noFill/>
          <a:ln>
            <a:noFill/>
          </a:ln>
          <a:effectLst>
            <a:outerShdw blurRad="57150" rotWithShape="0" algn="bl" dir="5400000" dist="19050">
              <a:srgbClr val="000000">
                <a:alpha val="50000"/>
              </a:srgbClr>
            </a:outerShdw>
          </a:effectLst>
        </p:spPr>
      </p:pic>
      <p:sp>
        <p:nvSpPr>
          <p:cNvPr id="299" name="Google Shape;299;p40"/>
          <p:cNvSpPr txBox="1"/>
          <p:nvPr/>
        </p:nvSpPr>
        <p:spPr>
          <a:xfrm>
            <a:off x="742100" y="2588730"/>
            <a:ext cx="2884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4"/>
              </a:rPr>
              <a:t>https://moderndiplomacy.eu/2023/05/11/the-power-of-social-media-shaping-political-discourse-in-the-digital-age/</a:t>
            </a:r>
            <a:endParaRPr sz="700"/>
          </a:p>
          <a:p>
            <a:pPr indent="0" lvl="0" marL="0" rtl="0" algn="l">
              <a:spcBef>
                <a:spcPts val="0"/>
              </a:spcBef>
              <a:spcAft>
                <a:spcPts val="0"/>
              </a:spcAft>
              <a:buNone/>
            </a:pPr>
            <a:r>
              <a:t/>
            </a:r>
            <a:endParaRPr sz="700"/>
          </a:p>
        </p:txBody>
      </p:sp>
      <p:pic>
        <p:nvPicPr>
          <p:cNvPr id="300" name="Google Shape;300;p40"/>
          <p:cNvPicPr preferRelativeResize="0"/>
          <p:nvPr/>
        </p:nvPicPr>
        <p:blipFill>
          <a:blip r:embed="rId5">
            <a:alphaModFix/>
          </a:blip>
          <a:stretch>
            <a:fillRect/>
          </a:stretch>
        </p:blipFill>
        <p:spPr>
          <a:xfrm>
            <a:off x="777250" y="3361800"/>
            <a:ext cx="3005492" cy="1042350"/>
          </a:xfrm>
          <a:prstGeom prst="rect">
            <a:avLst/>
          </a:prstGeom>
          <a:noFill/>
          <a:ln>
            <a:noFill/>
          </a:ln>
        </p:spPr>
      </p:pic>
      <p:sp>
        <p:nvSpPr>
          <p:cNvPr id="301" name="Google Shape;301;p40"/>
          <p:cNvSpPr txBox="1"/>
          <p:nvPr/>
        </p:nvSpPr>
        <p:spPr>
          <a:xfrm>
            <a:off x="694475" y="4302660"/>
            <a:ext cx="35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https://www.linkedin.com/pulse/role-social-media-shaping-political-discourse-public-opinion-kajitha/</a:t>
            </a:r>
            <a:endParaRPr sz="800"/>
          </a:p>
          <a:p>
            <a:pPr indent="0" lvl="0" marL="0" rtl="0" algn="l">
              <a:spcBef>
                <a:spcPts val="0"/>
              </a:spcBef>
              <a:spcAft>
                <a:spcPts val="0"/>
              </a:spcAft>
              <a:buNone/>
            </a:pPr>
            <a:r>
              <a:t/>
            </a:r>
            <a:endParaRPr sz="800"/>
          </a:p>
        </p:txBody>
      </p:sp>
      <p:pic>
        <p:nvPicPr>
          <p:cNvPr id="302" name="Google Shape;302;p40"/>
          <p:cNvPicPr preferRelativeResize="0"/>
          <p:nvPr/>
        </p:nvPicPr>
        <p:blipFill>
          <a:blip r:embed="rId7">
            <a:alphaModFix/>
          </a:blip>
          <a:stretch>
            <a:fillRect/>
          </a:stretch>
        </p:blipFill>
        <p:spPr>
          <a:xfrm>
            <a:off x="3902850" y="1282049"/>
            <a:ext cx="3765494" cy="922117"/>
          </a:xfrm>
          <a:prstGeom prst="rect">
            <a:avLst/>
          </a:prstGeom>
          <a:noFill/>
          <a:ln>
            <a:noFill/>
          </a:ln>
          <a:effectLst>
            <a:outerShdw blurRad="57150" rotWithShape="0" algn="bl" dir="5400000" dist="19050">
              <a:srgbClr val="000000">
                <a:alpha val="50000"/>
              </a:srgbClr>
            </a:outerShdw>
          </a:effectLst>
        </p:spPr>
      </p:pic>
      <p:sp>
        <p:nvSpPr>
          <p:cNvPr id="303" name="Google Shape;303;p40"/>
          <p:cNvSpPr txBox="1"/>
          <p:nvPr/>
        </p:nvSpPr>
        <p:spPr>
          <a:xfrm>
            <a:off x="3902850" y="2085265"/>
            <a:ext cx="3765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8"/>
              </a:rPr>
              <a:t>https://doi.org/10.1080/00380253.2017.1383143</a:t>
            </a:r>
            <a:endParaRPr sz="800"/>
          </a:p>
          <a:p>
            <a:pPr indent="0" lvl="0" marL="0" rtl="0" algn="ctr">
              <a:spcBef>
                <a:spcPts val="0"/>
              </a:spcBef>
              <a:spcAft>
                <a:spcPts val="0"/>
              </a:spcAft>
              <a:buNone/>
            </a:pPr>
            <a:r>
              <a:t/>
            </a:r>
            <a:endParaRPr sz="800"/>
          </a:p>
        </p:txBody>
      </p:sp>
      <p:pic>
        <p:nvPicPr>
          <p:cNvPr id="304" name="Google Shape;304;p40"/>
          <p:cNvPicPr preferRelativeResize="0"/>
          <p:nvPr/>
        </p:nvPicPr>
        <p:blipFill>
          <a:blip r:embed="rId9">
            <a:alphaModFix/>
          </a:blip>
          <a:stretch>
            <a:fillRect/>
          </a:stretch>
        </p:blipFill>
        <p:spPr>
          <a:xfrm>
            <a:off x="5148215" y="2421067"/>
            <a:ext cx="3144985" cy="1042352"/>
          </a:xfrm>
          <a:prstGeom prst="rect">
            <a:avLst/>
          </a:prstGeom>
          <a:noFill/>
          <a:ln>
            <a:noFill/>
          </a:ln>
          <a:effectLst>
            <a:outerShdw blurRad="57150" rotWithShape="0" algn="bl" dir="5400000" dist="19050">
              <a:srgbClr val="000000">
                <a:alpha val="50000"/>
              </a:srgbClr>
            </a:outerShdw>
          </a:effectLst>
        </p:spPr>
      </p:pic>
      <p:sp>
        <p:nvSpPr>
          <p:cNvPr id="305" name="Google Shape;305;p40"/>
          <p:cNvSpPr txBox="1"/>
          <p:nvPr/>
        </p:nvSpPr>
        <p:spPr>
          <a:xfrm>
            <a:off x="5088963" y="3331969"/>
            <a:ext cx="323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0"/>
              </a:rPr>
              <a:t>https://doi.org/10.1016/j.euroecorev.2021.103772</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t/>
            </a:r>
            <a:endParaRPr sz="800"/>
          </a:p>
        </p:txBody>
      </p:sp>
      <p:pic>
        <p:nvPicPr>
          <p:cNvPr id="306" name="Google Shape;306;p40"/>
          <p:cNvPicPr preferRelativeResize="0"/>
          <p:nvPr/>
        </p:nvPicPr>
        <p:blipFill>
          <a:blip r:embed="rId11">
            <a:alphaModFix/>
          </a:blip>
          <a:stretch>
            <a:fillRect/>
          </a:stretch>
        </p:blipFill>
        <p:spPr>
          <a:xfrm>
            <a:off x="4630529" y="3632593"/>
            <a:ext cx="3465026" cy="853543"/>
          </a:xfrm>
          <a:prstGeom prst="rect">
            <a:avLst/>
          </a:prstGeom>
          <a:noFill/>
          <a:ln>
            <a:noFill/>
          </a:ln>
          <a:effectLst>
            <a:outerShdw blurRad="57150" rotWithShape="0" algn="bl" dir="5400000" dist="19050">
              <a:srgbClr val="000000">
                <a:alpha val="50000"/>
              </a:srgbClr>
            </a:outerShdw>
          </a:effectLst>
        </p:spPr>
      </p:pic>
      <p:sp>
        <p:nvSpPr>
          <p:cNvPr id="307" name="Google Shape;307;p40"/>
          <p:cNvSpPr txBox="1"/>
          <p:nvPr/>
        </p:nvSpPr>
        <p:spPr>
          <a:xfrm>
            <a:off x="4601734" y="4452276"/>
            <a:ext cx="34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12"/>
              </a:rPr>
              <a:t>https://doi.org/10.5210/fm.v25i11.11431</a:t>
            </a:r>
            <a:endParaRPr sz="800"/>
          </a:p>
          <a:p>
            <a:pPr indent="0" lvl="0" marL="0" rtl="0" algn="ctr">
              <a:spcBef>
                <a:spcPts val="0"/>
              </a:spcBef>
              <a:spcAft>
                <a:spcPts val="0"/>
              </a:spcAft>
              <a:buNone/>
            </a:pPr>
            <a:r>
              <a:t/>
            </a:r>
            <a:endParaRPr sz="800"/>
          </a:p>
        </p:txBody>
      </p:sp>
      <p:pic>
        <p:nvPicPr>
          <p:cNvPr id="308" name="Google Shape;308;p40"/>
          <p:cNvPicPr preferRelativeResize="0"/>
          <p:nvPr/>
        </p:nvPicPr>
        <p:blipFill>
          <a:blip r:embed="rId13">
            <a:alphaModFix/>
          </a:blip>
          <a:stretch>
            <a:fillRect/>
          </a:stretch>
        </p:blipFill>
        <p:spPr>
          <a:xfrm>
            <a:off x="3803861" y="2491625"/>
            <a:ext cx="1107842" cy="8535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type="title"/>
          </p:nvPr>
        </p:nvSpPr>
        <p:spPr>
          <a:xfrm>
            <a:off x="-70035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vs. Engagement - Kitty</a:t>
            </a:r>
            <a:endParaRPr/>
          </a:p>
        </p:txBody>
      </p:sp>
      <p:sp>
        <p:nvSpPr>
          <p:cNvPr id="465" name="Google Shape;465;p58"/>
          <p:cNvSpPr txBox="1"/>
          <p:nvPr>
            <p:ph idx="1" type="body"/>
          </p:nvPr>
        </p:nvSpPr>
        <p:spPr>
          <a:xfrm>
            <a:off x="-70035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ones without any engagement and try this</a:t>
            </a:r>
            <a:endParaRPr/>
          </a:p>
          <a:p>
            <a:pPr indent="-317500" lvl="1" marL="914400" rtl="0" algn="l">
              <a:spcBef>
                <a:spcPts val="0"/>
              </a:spcBef>
              <a:spcAft>
                <a:spcPts val="0"/>
              </a:spcAft>
              <a:buSzPts val="1400"/>
              <a:buChar char="○"/>
            </a:pPr>
            <a:r>
              <a:rPr lang="en"/>
              <a:t>Keep ones with atleast one like or RT</a:t>
            </a:r>
            <a:endParaRPr/>
          </a:p>
        </p:txBody>
      </p:sp>
      <p:pic>
        <p:nvPicPr>
          <p:cNvPr id="466" name="Google Shape;466;p58"/>
          <p:cNvPicPr preferRelativeResize="0"/>
          <p:nvPr/>
        </p:nvPicPr>
        <p:blipFill>
          <a:blip r:embed="rId3">
            <a:alphaModFix/>
          </a:blip>
          <a:stretch>
            <a:fillRect/>
          </a:stretch>
        </p:blipFill>
        <p:spPr>
          <a:xfrm>
            <a:off x="1374025" y="99950"/>
            <a:ext cx="7312199" cy="455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9"/>
          <p:cNvSpPr txBox="1"/>
          <p:nvPr>
            <p:ph type="title"/>
          </p:nvPr>
        </p:nvSpPr>
        <p:spPr>
          <a:xfrm>
            <a:off x="219325" y="399075"/>
            <a:ext cx="3988800" cy="11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Topic Modeling on </a:t>
            </a:r>
            <a:r>
              <a:rPr lang="en" sz="3040"/>
              <a:t>Negative Sentiments</a:t>
            </a:r>
            <a:r>
              <a:rPr lang="en" sz="3040"/>
              <a:t> </a:t>
            </a:r>
            <a:r>
              <a:rPr lang="en" sz="3040"/>
              <a:t>Tweets</a:t>
            </a:r>
            <a:endParaRPr sz="3040"/>
          </a:p>
        </p:txBody>
      </p:sp>
      <p:pic>
        <p:nvPicPr>
          <p:cNvPr id="472" name="Google Shape;472;p59"/>
          <p:cNvPicPr preferRelativeResize="0"/>
          <p:nvPr/>
        </p:nvPicPr>
        <p:blipFill>
          <a:blip r:embed="rId3">
            <a:alphaModFix/>
          </a:blip>
          <a:stretch>
            <a:fillRect/>
          </a:stretch>
        </p:blipFill>
        <p:spPr>
          <a:xfrm>
            <a:off x="4258550" y="399075"/>
            <a:ext cx="4734076" cy="4345350"/>
          </a:xfrm>
          <a:prstGeom prst="rect">
            <a:avLst/>
          </a:prstGeom>
          <a:noFill/>
          <a:ln cap="flat" cmpd="sng" w="9525">
            <a:solidFill>
              <a:srgbClr val="000000"/>
            </a:solidFill>
            <a:prstDash val="solid"/>
            <a:round/>
            <a:headEnd len="sm" w="sm" type="none"/>
            <a:tailEnd len="sm" w="sm" type="none"/>
          </a:ln>
        </p:spPr>
      </p:pic>
      <p:pic>
        <p:nvPicPr>
          <p:cNvPr id="473" name="Google Shape;473;p59"/>
          <p:cNvPicPr preferRelativeResize="0"/>
          <p:nvPr/>
        </p:nvPicPr>
        <p:blipFill>
          <a:blip r:embed="rId4">
            <a:alphaModFix/>
          </a:blip>
          <a:stretch>
            <a:fillRect/>
          </a:stretch>
        </p:blipFill>
        <p:spPr>
          <a:xfrm>
            <a:off x="247525" y="1643875"/>
            <a:ext cx="3851395" cy="298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type="title"/>
          </p:nvPr>
        </p:nvSpPr>
        <p:spPr>
          <a:xfrm>
            <a:off x="219325" y="399075"/>
            <a:ext cx="68010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Topic Modeling on Neutral Sentiments Tweets</a:t>
            </a:r>
            <a:endParaRPr sz="3040"/>
          </a:p>
        </p:txBody>
      </p:sp>
      <p:pic>
        <p:nvPicPr>
          <p:cNvPr id="479" name="Google Shape;479;p60"/>
          <p:cNvPicPr preferRelativeResize="0"/>
          <p:nvPr/>
        </p:nvPicPr>
        <p:blipFill rotWithShape="1">
          <a:blip r:embed="rId3">
            <a:alphaModFix/>
          </a:blip>
          <a:srcRect b="1864" l="0" r="0" t="0"/>
          <a:stretch/>
        </p:blipFill>
        <p:spPr>
          <a:xfrm>
            <a:off x="332650" y="1941850"/>
            <a:ext cx="3199375" cy="1584600"/>
          </a:xfrm>
          <a:prstGeom prst="rect">
            <a:avLst/>
          </a:prstGeom>
          <a:noFill/>
          <a:ln>
            <a:noFill/>
          </a:ln>
        </p:spPr>
      </p:pic>
      <p:pic>
        <p:nvPicPr>
          <p:cNvPr id="480" name="Google Shape;480;p60"/>
          <p:cNvPicPr preferRelativeResize="0"/>
          <p:nvPr/>
        </p:nvPicPr>
        <p:blipFill rotWithShape="1">
          <a:blip r:embed="rId4">
            <a:alphaModFix/>
          </a:blip>
          <a:srcRect b="0" l="-3580" r="3579" t="0"/>
          <a:stretch/>
        </p:blipFill>
        <p:spPr>
          <a:xfrm>
            <a:off x="2896826" y="1200775"/>
            <a:ext cx="5254374" cy="3185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86" name="Google Shape;486;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Backup Slides</a:t>
            </a:r>
            <a:endParaRPr/>
          </a:p>
        </p:txBody>
      </p:sp>
      <p:sp>
        <p:nvSpPr>
          <p:cNvPr id="492" name="Google Shape;492;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 Modeling-Negative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63"/>
          <p:cNvPicPr preferRelativeResize="0"/>
          <p:nvPr/>
        </p:nvPicPr>
        <p:blipFill>
          <a:blip r:embed="rId3">
            <a:alphaModFix/>
          </a:blip>
          <a:stretch>
            <a:fillRect/>
          </a:stretch>
        </p:blipFill>
        <p:spPr>
          <a:xfrm>
            <a:off x="1351488" y="127788"/>
            <a:ext cx="6086475" cy="471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type="title"/>
          </p:nvPr>
        </p:nvSpPr>
        <p:spPr>
          <a:xfrm>
            <a:off x="5025275" y="445025"/>
            <a:ext cx="38070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 Modelling on Tweets</a:t>
            </a:r>
            <a:endParaRPr/>
          </a:p>
        </p:txBody>
      </p:sp>
      <p:pic>
        <p:nvPicPr>
          <p:cNvPr id="505" name="Google Shape;505;p64"/>
          <p:cNvPicPr preferRelativeResize="0"/>
          <p:nvPr/>
        </p:nvPicPr>
        <p:blipFill>
          <a:blip r:embed="rId3">
            <a:alphaModFix/>
          </a:blip>
          <a:stretch>
            <a:fillRect/>
          </a:stretch>
        </p:blipFill>
        <p:spPr>
          <a:xfrm>
            <a:off x="360625" y="445025"/>
            <a:ext cx="4491199" cy="4491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 Positive, Negative, Neutral</a:t>
            </a:r>
            <a:endParaRPr/>
          </a:p>
        </p:txBody>
      </p:sp>
      <p:sp>
        <p:nvSpPr>
          <p:cNvPr id="511" name="Google Shape;511;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7" name="Google Shape;517;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8" name="Google Shape;518;p66"/>
          <p:cNvPicPr preferRelativeResize="0"/>
          <p:nvPr/>
        </p:nvPicPr>
        <p:blipFill>
          <a:blip r:embed="rId3">
            <a:alphaModFix/>
          </a:blip>
          <a:stretch>
            <a:fillRect/>
          </a:stretch>
        </p:blipFill>
        <p:spPr>
          <a:xfrm>
            <a:off x="904650" y="358925"/>
            <a:ext cx="7334712" cy="4125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JSON</a:t>
            </a:r>
            <a:endParaRPr/>
          </a:p>
        </p:txBody>
      </p:sp>
      <p:sp>
        <p:nvSpPr>
          <p:cNvPr id="524" name="Google Shape;524;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1"/>
          <p:cNvSpPr txBox="1"/>
          <p:nvPr>
            <p:ph type="title"/>
          </p:nvPr>
        </p:nvSpPr>
        <p:spPr>
          <a:xfrm>
            <a:off x="277775" y="253350"/>
            <a:ext cx="86061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700">
                <a:latin typeface="Lato"/>
                <a:ea typeface="Lato"/>
                <a:cs typeface="Lato"/>
                <a:sym typeface="Lato"/>
              </a:rPr>
              <a:t>Methodology</a:t>
            </a:r>
            <a:endParaRPr b="1" sz="2700">
              <a:latin typeface="Lato"/>
              <a:ea typeface="Lato"/>
              <a:cs typeface="Lato"/>
              <a:sym typeface="Lato"/>
            </a:endParaRPr>
          </a:p>
        </p:txBody>
      </p:sp>
      <p:pic>
        <p:nvPicPr>
          <p:cNvPr id="315" name="Google Shape;315;p41"/>
          <p:cNvPicPr preferRelativeResize="0"/>
          <p:nvPr/>
        </p:nvPicPr>
        <p:blipFill>
          <a:blip r:embed="rId3">
            <a:alphaModFix/>
          </a:blip>
          <a:stretch>
            <a:fillRect/>
          </a:stretch>
        </p:blipFill>
        <p:spPr>
          <a:xfrm>
            <a:off x="1102225" y="1590963"/>
            <a:ext cx="6939549" cy="3068113"/>
          </a:xfrm>
          <a:prstGeom prst="rect">
            <a:avLst/>
          </a:prstGeom>
          <a:noFill/>
          <a:ln>
            <a:noFill/>
          </a:ln>
        </p:spPr>
      </p:pic>
      <p:sp>
        <p:nvSpPr>
          <p:cNvPr id="316" name="Google Shape;316;p41"/>
          <p:cNvSpPr txBox="1"/>
          <p:nvPr/>
        </p:nvSpPr>
        <p:spPr>
          <a:xfrm>
            <a:off x="894675" y="1105425"/>
            <a:ext cx="2150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Data Collection</a:t>
            </a:r>
            <a:endParaRPr b="1" sz="1800">
              <a:solidFill>
                <a:schemeClr val="dk2"/>
              </a:solidFill>
              <a:latin typeface="Open Sans"/>
              <a:ea typeface="Open Sans"/>
              <a:cs typeface="Open Sans"/>
              <a:sym typeface="Open Sans"/>
            </a:endParaRPr>
          </a:p>
        </p:txBody>
      </p:sp>
      <p:sp>
        <p:nvSpPr>
          <p:cNvPr id="317" name="Google Shape;317;p41"/>
          <p:cNvSpPr txBox="1"/>
          <p:nvPr/>
        </p:nvSpPr>
        <p:spPr>
          <a:xfrm>
            <a:off x="3403375" y="1105413"/>
            <a:ext cx="1883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EDA</a:t>
            </a:r>
            <a:endParaRPr b="1" sz="1800">
              <a:solidFill>
                <a:schemeClr val="dk2"/>
              </a:solidFill>
              <a:latin typeface="Open Sans"/>
              <a:ea typeface="Open Sans"/>
              <a:cs typeface="Open Sans"/>
              <a:sym typeface="Open Sans"/>
            </a:endParaRPr>
          </a:p>
        </p:txBody>
      </p:sp>
      <p:sp>
        <p:nvSpPr>
          <p:cNvPr id="318" name="Google Shape;318;p41"/>
          <p:cNvSpPr txBox="1"/>
          <p:nvPr/>
        </p:nvSpPr>
        <p:spPr>
          <a:xfrm>
            <a:off x="5846500" y="1105425"/>
            <a:ext cx="1883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Analysis</a:t>
            </a:r>
            <a:endParaRPr b="1" sz="180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30" name="Google Shape;530;p68"/>
          <p:cNvSpPr txBox="1"/>
          <p:nvPr/>
        </p:nvSpPr>
        <p:spPr>
          <a:xfrm>
            <a:off x="805700" y="1105425"/>
            <a:ext cx="1883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Data Collection</a:t>
            </a:r>
            <a:endParaRPr sz="1800">
              <a:solidFill>
                <a:schemeClr val="dk2"/>
              </a:solidFill>
              <a:latin typeface="Open Sans"/>
              <a:ea typeface="Open Sans"/>
              <a:cs typeface="Open Sans"/>
              <a:sym typeface="Open Sans"/>
            </a:endParaRPr>
          </a:p>
        </p:txBody>
      </p:sp>
      <p:sp>
        <p:nvSpPr>
          <p:cNvPr id="531" name="Google Shape;531;p68"/>
          <p:cNvSpPr txBox="1"/>
          <p:nvPr/>
        </p:nvSpPr>
        <p:spPr>
          <a:xfrm>
            <a:off x="3169150" y="1105413"/>
            <a:ext cx="1883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EDA</a:t>
            </a:r>
            <a:endParaRPr sz="1800">
              <a:solidFill>
                <a:schemeClr val="dk2"/>
              </a:solidFill>
              <a:latin typeface="Open Sans"/>
              <a:ea typeface="Open Sans"/>
              <a:cs typeface="Open Sans"/>
              <a:sym typeface="Open Sans"/>
            </a:endParaRPr>
          </a:p>
        </p:txBody>
      </p:sp>
      <p:sp>
        <p:nvSpPr>
          <p:cNvPr id="532" name="Google Shape;532;p68"/>
          <p:cNvSpPr txBox="1"/>
          <p:nvPr/>
        </p:nvSpPr>
        <p:spPr>
          <a:xfrm>
            <a:off x="5705950" y="1105425"/>
            <a:ext cx="18831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Analysis</a:t>
            </a:r>
            <a:endParaRPr sz="1800">
              <a:solidFill>
                <a:schemeClr val="dk2"/>
              </a:solidFill>
              <a:latin typeface="Open Sans"/>
              <a:ea typeface="Open Sans"/>
              <a:cs typeface="Open Sans"/>
              <a:sym typeface="Open Sans"/>
            </a:endParaRPr>
          </a:p>
        </p:txBody>
      </p:sp>
      <p:pic>
        <p:nvPicPr>
          <p:cNvPr id="533" name="Google Shape;533;p68"/>
          <p:cNvPicPr preferRelativeResize="0"/>
          <p:nvPr/>
        </p:nvPicPr>
        <p:blipFill>
          <a:blip r:embed="rId3">
            <a:alphaModFix/>
          </a:blip>
          <a:stretch>
            <a:fillRect/>
          </a:stretch>
        </p:blipFill>
        <p:spPr>
          <a:xfrm>
            <a:off x="1027275" y="1562863"/>
            <a:ext cx="6939549" cy="30681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p:nvPr/>
        </p:nvSpPr>
        <p:spPr>
          <a:xfrm>
            <a:off x="5095025" y="1081150"/>
            <a:ext cx="3508500" cy="361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4" name="Google Shape;324;p42"/>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5" name="Google Shape;325;p42"/>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Web Scraping Social Media Site X </a:t>
            </a:r>
            <a:endParaRPr b="1">
              <a:latin typeface="Lato"/>
              <a:ea typeface="Lato"/>
              <a:cs typeface="Lato"/>
              <a:sym typeface="Lato"/>
            </a:endParaRPr>
          </a:p>
        </p:txBody>
      </p:sp>
      <p:pic>
        <p:nvPicPr>
          <p:cNvPr id="326" name="Google Shape;326;p42"/>
          <p:cNvPicPr preferRelativeResize="0"/>
          <p:nvPr/>
        </p:nvPicPr>
        <p:blipFill>
          <a:blip r:embed="rId4">
            <a:alphaModFix/>
          </a:blip>
          <a:stretch>
            <a:fillRect/>
          </a:stretch>
        </p:blipFill>
        <p:spPr>
          <a:xfrm>
            <a:off x="7811375" y="4019325"/>
            <a:ext cx="446851" cy="446851"/>
          </a:xfrm>
          <a:prstGeom prst="rect">
            <a:avLst/>
          </a:prstGeom>
          <a:noFill/>
          <a:ln>
            <a:noFill/>
          </a:ln>
        </p:spPr>
      </p:pic>
      <p:sp>
        <p:nvSpPr>
          <p:cNvPr id="327" name="Google Shape;327;p42"/>
          <p:cNvSpPr/>
          <p:nvPr/>
        </p:nvSpPr>
        <p:spPr>
          <a:xfrm>
            <a:off x="823050" y="14532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28" name="Google Shape;328;p42"/>
          <p:cNvSpPr/>
          <p:nvPr/>
        </p:nvSpPr>
        <p:spPr>
          <a:xfrm>
            <a:off x="864325" y="16585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329" name="Google Shape;329;p42"/>
          <p:cNvPicPr preferRelativeResize="0"/>
          <p:nvPr/>
        </p:nvPicPr>
        <p:blipFill rotWithShape="1">
          <a:blip r:embed="rId5">
            <a:alphaModFix/>
          </a:blip>
          <a:srcRect b="43854" l="0" r="0" t="0"/>
          <a:stretch/>
        </p:blipFill>
        <p:spPr>
          <a:xfrm>
            <a:off x="593525" y="1030225"/>
            <a:ext cx="4106576" cy="2154350"/>
          </a:xfrm>
          <a:prstGeom prst="rect">
            <a:avLst/>
          </a:prstGeom>
          <a:noFill/>
          <a:ln>
            <a:noFill/>
          </a:ln>
        </p:spPr>
      </p:pic>
      <p:sp>
        <p:nvSpPr>
          <p:cNvPr id="330" name="Google Shape;330;p42"/>
          <p:cNvSpPr txBox="1"/>
          <p:nvPr/>
        </p:nvSpPr>
        <p:spPr>
          <a:xfrm>
            <a:off x="4340400" y="1070950"/>
            <a:ext cx="5032200" cy="3755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"content": { </a:t>
            </a:r>
            <a:r>
              <a:rPr lang="en" sz="800">
                <a:solidFill>
                  <a:schemeClr val="dk1"/>
                </a:solidFill>
                <a:latin typeface="Avenir"/>
                <a:ea typeface="Avenir"/>
                <a:cs typeface="Avenir"/>
                <a:sym typeface="Avenir"/>
              </a:rPr>
              <a:t>...</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"itemContent":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"tweet_results":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"Tweet",</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"rest_id": "1852069852330234076",</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"core":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"user_results":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"User",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"screen_name": "luckyvalpal" </a:t>
            </a:r>
            <a:r>
              <a:rPr lang="en" sz="800">
                <a:solidFill>
                  <a:schemeClr val="dk1"/>
                </a:solidFill>
                <a:latin typeface="Avenir"/>
                <a:ea typeface="Avenir"/>
                <a:cs typeface="Avenir"/>
                <a:sym typeface="Avenir"/>
              </a:rPr>
              <a:t> ...</a:t>
            </a: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                                                        </a:t>
            </a:r>
            <a:endParaRPr sz="800">
              <a:solidFill>
                <a:schemeClr val="dk1"/>
              </a:solidFill>
              <a:latin typeface="Avenir"/>
              <a:ea typeface="Avenir"/>
              <a:cs typeface="Avenir"/>
              <a:sym typeface="Avenir"/>
            </a:endParaRPr>
          </a:p>
          <a:p>
            <a:pPr indent="0" lvl="0" marL="914400" rtl="0" algn="l">
              <a:spcBef>
                <a:spcPts val="0"/>
              </a:spcBef>
              <a:spcAft>
                <a:spcPts val="0"/>
              </a:spcAft>
              <a:buNone/>
            </a:pPr>
            <a:r>
              <a:rPr lang="en" sz="800">
                <a:solidFill>
                  <a:schemeClr val="dk1"/>
                </a:solidFill>
                <a:latin typeface="Avenir"/>
                <a:ea typeface="Avenir"/>
                <a:cs typeface="Avenir"/>
                <a:sym typeface="Avenir"/>
              </a:rPr>
              <a:t>             "favorite_count": 13,</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"favorited":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"full_text": "I was taken away in handcuffs for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asking people to stay in line and \uD83D\uDDF3️.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YOUR RIGHTS WILL BE VIOLATED NEXT.  A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\uD83D\uDDF3️ for #Trump is a vote to protect our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constitutional rights.  #SwampTheVote #Pennsylvania</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#MomsforTrump #MAGA",</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"is_quote_status":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"lang": "en",</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"quote_count": 0,</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"reply_count": 1,</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"retweet_count": 2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Avenir"/>
              <a:ea typeface="Avenir"/>
              <a:cs typeface="Avenir"/>
              <a:sym typeface="Avenir"/>
            </a:endParaRPr>
          </a:p>
        </p:txBody>
      </p:sp>
      <p:sp>
        <p:nvSpPr>
          <p:cNvPr id="331" name="Google Shape;331;p42"/>
          <p:cNvSpPr/>
          <p:nvPr/>
        </p:nvSpPr>
        <p:spPr>
          <a:xfrm>
            <a:off x="1007225" y="1813575"/>
            <a:ext cx="2262300" cy="545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2" name="Google Shape;332;p42"/>
          <p:cNvSpPr/>
          <p:nvPr/>
        </p:nvSpPr>
        <p:spPr>
          <a:xfrm>
            <a:off x="1473925" y="16585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3" name="Google Shape;333;p42"/>
          <p:cNvSpPr/>
          <p:nvPr/>
        </p:nvSpPr>
        <p:spPr>
          <a:xfrm>
            <a:off x="1342175" y="1247825"/>
            <a:ext cx="13890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34" name="Google Shape;334;p42"/>
          <p:cNvSpPr/>
          <p:nvPr/>
        </p:nvSpPr>
        <p:spPr>
          <a:xfrm>
            <a:off x="1432650" y="14532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cxnSp>
        <p:nvCxnSpPr>
          <p:cNvPr id="335" name="Google Shape;335;p42"/>
          <p:cNvCxnSpPr/>
          <p:nvPr/>
        </p:nvCxnSpPr>
        <p:spPr>
          <a:xfrm>
            <a:off x="3269525" y="2086275"/>
            <a:ext cx="1851000" cy="375900"/>
          </a:xfrm>
          <a:prstGeom prst="straightConnector1">
            <a:avLst/>
          </a:prstGeom>
          <a:noFill/>
          <a:ln cap="flat" cmpd="sng" w="38100">
            <a:solidFill>
              <a:srgbClr val="FF9900"/>
            </a:solidFill>
            <a:prstDash val="solid"/>
            <a:round/>
            <a:headEnd len="med" w="med" type="none"/>
            <a:tailEnd len="med" w="med" type="triangle"/>
          </a:ln>
        </p:spPr>
      </p:cxnSp>
      <p:sp>
        <p:nvSpPr>
          <p:cNvPr id="336" name="Google Shape;336;p42"/>
          <p:cNvSpPr txBox="1"/>
          <p:nvPr/>
        </p:nvSpPr>
        <p:spPr>
          <a:xfrm>
            <a:off x="1874000" y="3668775"/>
            <a:ext cx="45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p:nvPr/>
        </p:nvSpPr>
        <p:spPr>
          <a:xfrm>
            <a:off x="5095025" y="1081150"/>
            <a:ext cx="3508500" cy="361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42" name="Google Shape;342;p43"/>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3" name="Google Shape;343;p43"/>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Web Scraping Social Media Site X </a:t>
            </a:r>
            <a:endParaRPr b="1">
              <a:latin typeface="Lato"/>
              <a:ea typeface="Lato"/>
              <a:cs typeface="Lato"/>
              <a:sym typeface="Lato"/>
            </a:endParaRPr>
          </a:p>
        </p:txBody>
      </p:sp>
      <p:pic>
        <p:nvPicPr>
          <p:cNvPr id="344" name="Google Shape;344;p43"/>
          <p:cNvPicPr preferRelativeResize="0"/>
          <p:nvPr/>
        </p:nvPicPr>
        <p:blipFill>
          <a:blip r:embed="rId3">
            <a:alphaModFix/>
          </a:blip>
          <a:stretch>
            <a:fillRect/>
          </a:stretch>
        </p:blipFill>
        <p:spPr>
          <a:xfrm>
            <a:off x="7811375" y="4019325"/>
            <a:ext cx="446851" cy="446851"/>
          </a:xfrm>
          <a:prstGeom prst="rect">
            <a:avLst/>
          </a:prstGeom>
          <a:noFill/>
          <a:ln>
            <a:noFill/>
          </a:ln>
        </p:spPr>
      </p:pic>
      <p:sp>
        <p:nvSpPr>
          <p:cNvPr id="345" name="Google Shape;345;p43"/>
          <p:cNvSpPr/>
          <p:nvPr/>
        </p:nvSpPr>
        <p:spPr>
          <a:xfrm>
            <a:off x="823050" y="14532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46" name="Google Shape;346;p43"/>
          <p:cNvSpPr/>
          <p:nvPr/>
        </p:nvSpPr>
        <p:spPr>
          <a:xfrm>
            <a:off x="864325" y="16585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pic>
        <p:nvPicPr>
          <p:cNvPr id="347" name="Google Shape;347;p43"/>
          <p:cNvPicPr preferRelativeResize="0"/>
          <p:nvPr/>
        </p:nvPicPr>
        <p:blipFill rotWithShape="1">
          <a:blip r:embed="rId4">
            <a:alphaModFix/>
          </a:blip>
          <a:srcRect b="2123" l="0" r="0" t="0"/>
          <a:stretch/>
        </p:blipFill>
        <p:spPr>
          <a:xfrm>
            <a:off x="593525" y="1030225"/>
            <a:ext cx="4106576" cy="3755699"/>
          </a:xfrm>
          <a:prstGeom prst="rect">
            <a:avLst/>
          </a:prstGeom>
          <a:noFill/>
          <a:ln>
            <a:noFill/>
          </a:ln>
        </p:spPr>
      </p:pic>
      <p:sp>
        <p:nvSpPr>
          <p:cNvPr id="348" name="Google Shape;348;p43"/>
          <p:cNvSpPr txBox="1"/>
          <p:nvPr/>
        </p:nvSpPr>
        <p:spPr>
          <a:xfrm>
            <a:off x="4340400" y="1070950"/>
            <a:ext cx="5032200" cy="3755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"itemContent":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"tweet_results":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"Tweet",</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"rest_id": "1852069852330234076",</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"core":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"user_results":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"result":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"__typename": "User",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"screen_name": "luckyvalpal" </a:t>
            </a:r>
            <a:r>
              <a:rPr lang="en" sz="800">
                <a:solidFill>
                  <a:schemeClr val="dk1"/>
                </a:solidFill>
                <a:latin typeface="Avenir"/>
                <a:ea typeface="Avenir"/>
                <a:cs typeface="Avenir"/>
                <a:sym typeface="Avenir"/>
              </a:rPr>
              <a:t>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"legacy": { ...                                                        </a:t>
            </a:r>
            <a:endParaRPr sz="800">
              <a:solidFill>
                <a:schemeClr val="dk1"/>
              </a:solidFill>
              <a:latin typeface="Avenir"/>
              <a:ea typeface="Avenir"/>
              <a:cs typeface="Avenir"/>
              <a:sym typeface="Avenir"/>
            </a:endParaRPr>
          </a:p>
          <a:p>
            <a:pPr indent="0" lvl="0" marL="914400" rtl="0" algn="l">
              <a:spcBef>
                <a:spcPts val="0"/>
              </a:spcBef>
              <a:spcAft>
                <a:spcPts val="0"/>
              </a:spcAft>
              <a:buNone/>
            </a:pPr>
            <a:r>
              <a:rPr lang="en" sz="800">
                <a:solidFill>
                  <a:schemeClr val="dk1"/>
                </a:solidFill>
                <a:latin typeface="Avenir"/>
                <a:ea typeface="Avenir"/>
                <a:cs typeface="Avenir"/>
                <a:sym typeface="Avenir"/>
              </a:rPr>
              <a:t>             "favorite_count": 13,</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"favorited":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r>
              <a:rPr lang="en" sz="800">
                <a:solidFill>
                  <a:schemeClr val="dk1"/>
                </a:solidFill>
                <a:highlight>
                  <a:srgbClr val="FCE5CD"/>
                </a:highlight>
                <a:latin typeface="Avenir"/>
                <a:ea typeface="Avenir"/>
                <a:cs typeface="Avenir"/>
                <a:sym typeface="Avenir"/>
              </a:rPr>
              <a:t>"full_text": "I was taken away in handcuffs for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asking people to stay in line and \uD83D\uDDF3️.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YOUR RIGHTS WILL BE VIOLATED NEXT.  A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\uD83D\uDDF3️ for #Trump is a vote to protect our </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constitutional rights.  #SwampTheVote #Pennsylvania</a:t>
            </a:r>
            <a:endParaRPr sz="800">
              <a:solidFill>
                <a:schemeClr val="dk1"/>
              </a:solidFill>
              <a:highlight>
                <a:srgbClr val="FCE5CD"/>
              </a:highlight>
              <a:latin typeface="Avenir"/>
              <a:ea typeface="Avenir"/>
              <a:cs typeface="Avenir"/>
              <a:sym typeface="Avenir"/>
            </a:endParaRPr>
          </a:p>
          <a:p>
            <a:pPr indent="0" lvl="0" marL="1371600" rtl="0" algn="l">
              <a:spcBef>
                <a:spcPts val="0"/>
              </a:spcBef>
              <a:spcAft>
                <a:spcPts val="0"/>
              </a:spcAft>
              <a:buNone/>
            </a:pPr>
            <a:r>
              <a:rPr lang="en" sz="800">
                <a:solidFill>
                  <a:schemeClr val="dk1"/>
                </a:solidFill>
                <a:highlight>
                  <a:srgbClr val="FCE5CD"/>
                </a:highlight>
                <a:latin typeface="Avenir"/>
                <a:ea typeface="Avenir"/>
                <a:cs typeface="Avenir"/>
                <a:sym typeface="Avenir"/>
              </a:rPr>
              <a:t>          #MomsforTrump #MAGA",</a:t>
            </a:r>
            <a:endParaRPr sz="800">
              <a:solidFill>
                <a:schemeClr val="dk1"/>
              </a:solidFill>
              <a:highlight>
                <a:srgbClr val="FCE5CD"/>
              </a:highlight>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"is_quote_status": false,</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"lang": "en",</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"quote_count": 0,</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"reply_count": 1,</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"retweet_count": 2 ... }</a:t>
            </a:r>
            <a:endParaRPr sz="800">
              <a:solidFill>
                <a:schemeClr val="dk1"/>
              </a:solidFill>
              <a:latin typeface="Avenir"/>
              <a:ea typeface="Avenir"/>
              <a:cs typeface="Avenir"/>
              <a:sym typeface="Avenir"/>
            </a:endParaRPr>
          </a:p>
          <a:p>
            <a:pPr indent="0" lvl="0" marL="0" rtl="0" algn="l">
              <a:spcBef>
                <a:spcPts val="0"/>
              </a:spcBef>
              <a:spcAft>
                <a:spcPts val="0"/>
              </a:spcAft>
              <a:buNone/>
            </a:pPr>
            <a:r>
              <a:rPr lang="en" sz="800">
                <a:solidFill>
                  <a:schemeClr val="dk1"/>
                </a:solidFill>
                <a:latin typeface="Avenir"/>
                <a:ea typeface="Avenir"/>
                <a:cs typeface="Avenir"/>
                <a:sym typeface="Avenir"/>
              </a:rPr>
              <a:t>                                 }</a:t>
            </a:r>
            <a:endParaRPr sz="800">
              <a:solidFill>
                <a:schemeClr val="dk1"/>
              </a:solidFill>
              <a:latin typeface="Avenir"/>
              <a:ea typeface="Avenir"/>
              <a:cs typeface="Avenir"/>
              <a:sym typeface="Avenir"/>
            </a:endParaRPr>
          </a:p>
          <a:p>
            <a:pPr indent="0" lvl="0" marL="0" rtl="0" algn="l">
              <a:spcBef>
                <a:spcPts val="0"/>
              </a:spcBef>
              <a:spcAft>
                <a:spcPts val="0"/>
              </a:spcAft>
              <a:buNone/>
            </a:pPr>
            <a:r>
              <a:t/>
            </a:r>
            <a:endParaRPr sz="800">
              <a:solidFill>
                <a:schemeClr val="dk1"/>
              </a:solidFill>
              <a:latin typeface="Avenir"/>
              <a:ea typeface="Avenir"/>
              <a:cs typeface="Avenir"/>
              <a:sym typeface="Avenir"/>
            </a:endParaRPr>
          </a:p>
        </p:txBody>
      </p:sp>
      <p:sp>
        <p:nvSpPr>
          <p:cNvPr id="349" name="Google Shape;349;p43"/>
          <p:cNvSpPr/>
          <p:nvPr/>
        </p:nvSpPr>
        <p:spPr>
          <a:xfrm>
            <a:off x="1007225" y="1813575"/>
            <a:ext cx="2262300" cy="545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50" name="Google Shape;350;p43"/>
          <p:cNvSpPr/>
          <p:nvPr/>
        </p:nvSpPr>
        <p:spPr>
          <a:xfrm>
            <a:off x="1473925" y="1658575"/>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51" name="Google Shape;351;p43"/>
          <p:cNvSpPr/>
          <p:nvPr/>
        </p:nvSpPr>
        <p:spPr>
          <a:xfrm>
            <a:off x="1342175" y="1247825"/>
            <a:ext cx="1389000" cy="11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
        <p:nvSpPr>
          <p:cNvPr id="352" name="Google Shape;352;p43"/>
          <p:cNvSpPr/>
          <p:nvPr/>
        </p:nvSpPr>
        <p:spPr>
          <a:xfrm>
            <a:off x="1432650" y="1453200"/>
            <a:ext cx="297000" cy="111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cxnSp>
        <p:nvCxnSpPr>
          <p:cNvPr id="353" name="Google Shape;353;p43"/>
          <p:cNvCxnSpPr/>
          <p:nvPr/>
        </p:nvCxnSpPr>
        <p:spPr>
          <a:xfrm>
            <a:off x="3269525" y="2086275"/>
            <a:ext cx="1851000" cy="375900"/>
          </a:xfrm>
          <a:prstGeom prst="straightConnector1">
            <a:avLst/>
          </a:prstGeom>
          <a:noFill/>
          <a:ln cap="flat" cmpd="sng" w="38100">
            <a:solidFill>
              <a:srgbClr val="FF9900"/>
            </a:solidFill>
            <a:prstDash val="solid"/>
            <a:round/>
            <a:headEnd len="med" w="med" type="none"/>
            <a:tailEnd len="med" w="med" type="triangle"/>
          </a:ln>
        </p:spPr>
      </p:cxnSp>
      <p:sp>
        <p:nvSpPr>
          <p:cNvPr id="354" name="Google Shape;354;p43"/>
          <p:cNvSpPr txBox="1"/>
          <p:nvPr/>
        </p:nvSpPr>
        <p:spPr>
          <a:xfrm>
            <a:off x="1874000" y="3668775"/>
            <a:ext cx="457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278550" y="100950"/>
            <a:ext cx="8588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t>Web Scraping Social Media Site X </a:t>
            </a:r>
            <a:endParaRPr b="1"/>
          </a:p>
        </p:txBody>
      </p:sp>
      <p:sp>
        <p:nvSpPr>
          <p:cNvPr id="360" name="Google Shape;360;p44"/>
          <p:cNvSpPr txBox="1"/>
          <p:nvPr>
            <p:ph idx="1" type="body"/>
          </p:nvPr>
        </p:nvSpPr>
        <p:spPr>
          <a:xfrm>
            <a:off x="800100" y="1577340"/>
            <a:ext cx="7543800" cy="2887200"/>
          </a:xfrm>
          <a:prstGeom prst="rect">
            <a:avLst/>
          </a:prstGeom>
        </p:spPr>
        <p:txBody>
          <a:bodyPr anchorCtr="0" anchor="t" bIns="34275" lIns="68575" spcFirstLastPara="1" rIns="68575" wrap="square" tIns="34275">
            <a:noAutofit/>
          </a:bodyPr>
          <a:lstStyle/>
          <a:p>
            <a:pPr indent="0" lvl="0" marL="0" rtl="0" algn="l">
              <a:spcBef>
                <a:spcPts val="700"/>
              </a:spcBef>
              <a:spcAft>
                <a:spcPts val="0"/>
              </a:spcAft>
              <a:buNone/>
            </a:pPr>
            <a:r>
              <a:t/>
            </a:r>
            <a:endParaRPr/>
          </a:p>
        </p:txBody>
      </p:sp>
      <p:pic>
        <p:nvPicPr>
          <p:cNvPr id="361" name="Google Shape;361;p44"/>
          <p:cNvPicPr preferRelativeResize="0"/>
          <p:nvPr/>
        </p:nvPicPr>
        <p:blipFill>
          <a:blip r:embed="rId3">
            <a:alphaModFix/>
          </a:blip>
          <a:stretch>
            <a:fillRect/>
          </a:stretch>
        </p:blipFill>
        <p:spPr>
          <a:xfrm>
            <a:off x="1022350" y="1189900"/>
            <a:ext cx="954825" cy="954825"/>
          </a:xfrm>
          <a:prstGeom prst="rect">
            <a:avLst/>
          </a:prstGeom>
          <a:noFill/>
          <a:ln>
            <a:noFill/>
          </a:ln>
        </p:spPr>
      </p:pic>
      <p:pic>
        <p:nvPicPr>
          <p:cNvPr id="362" name="Google Shape;362;p44"/>
          <p:cNvPicPr preferRelativeResize="0"/>
          <p:nvPr/>
        </p:nvPicPr>
        <p:blipFill>
          <a:blip r:embed="rId4">
            <a:alphaModFix/>
          </a:blip>
          <a:stretch>
            <a:fillRect/>
          </a:stretch>
        </p:blipFill>
        <p:spPr>
          <a:xfrm>
            <a:off x="3706825" y="817400"/>
            <a:ext cx="4161825" cy="3888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368" name="Google Shape;368;p45"/>
          <p:cNvSpPr txBox="1"/>
          <p:nvPr>
            <p:ph idx="1" type="body"/>
          </p:nvPr>
        </p:nvSpPr>
        <p:spPr>
          <a:xfrm>
            <a:off x="311700" y="1266325"/>
            <a:ext cx="8520600" cy="3288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Data were collected from X (</a:t>
            </a:r>
            <a:r>
              <a:rPr lang="en"/>
              <a:t>Formerly</a:t>
            </a:r>
            <a:r>
              <a:rPr lang="en"/>
              <a:t> known as Twitter)</a:t>
            </a:r>
            <a:endParaRPr/>
          </a:p>
          <a:p>
            <a:pPr indent="-342900" lvl="0" marL="457200" rtl="0" algn="l">
              <a:spcBef>
                <a:spcPts val="0"/>
              </a:spcBef>
              <a:spcAft>
                <a:spcPts val="0"/>
              </a:spcAft>
              <a:buSzPts val="1800"/>
              <a:buChar char="●"/>
            </a:pPr>
            <a:r>
              <a:rPr lang="en"/>
              <a:t>Time interval for data collection - 2024/10/21 - 2024/10/27</a:t>
            </a:r>
            <a:endParaRPr/>
          </a:p>
          <a:p>
            <a:pPr indent="-342900" lvl="0" marL="457200" rtl="0" algn="l">
              <a:spcBef>
                <a:spcPts val="0"/>
              </a:spcBef>
              <a:spcAft>
                <a:spcPts val="0"/>
              </a:spcAft>
              <a:buSzPts val="1800"/>
              <a:buChar char="●"/>
            </a:pPr>
            <a:r>
              <a:rPr lang="en"/>
              <a:t>Hashtags used to collect data</a:t>
            </a:r>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#donald </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#trump </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#kamala </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#harris</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#presidentialelection</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#pennsylvania</a:t>
            </a:r>
            <a:endParaRPr sz="1250">
              <a:solidFill>
                <a:srgbClr val="000000"/>
              </a:solidFill>
              <a:latin typeface="Arial"/>
              <a:ea typeface="Arial"/>
              <a:cs typeface="Arial"/>
              <a:sym typeface="Arial"/>
            </a:endParaRPr>
          </a:p>
          <a:p>
            <a:pPr indent="-307975" lvl="1" marL="914400" rtl="0" algn="l">
              <a:spcBef>
                <a:spcPts val="0"/>
              </a:spcBef>
              <a:spcAft>
                <a:spcPts val="0"/>
              </a:spcAft>
              <a:buSzPts val="1250"/>
              <a:buChar char="○"/>
            </a:pPr>
            <a:r>
              <a:rPr lang="en" sz="1250">
                <a:solidFill>
                  <a:srgbClr val="000000"/>
                </a:solidFill>
                <a:latin typeface="Arial"/>
                <a:ea typeface="Arial"/>
                <a:cs typeface="Arial"/>
                <a:sym typeface="Arial"/>
              </a:rPr>
              <a:t>#russia</a:t>
            </a:r>
            <a:endParaRPr sz="1250">
              <a:solidFill>
                <a:srgbClr val="000000"/>
              </a:solidFill>
              <a:latin typeface="Arial"/>
              <a:ea typeface="Arial"/>
              <a:cs typeface="Arial"/>
              <a:sym typeface="Arial"/>
            </a:endParaRPr>
          </a:p>
          <a:p>
            <a:pPr indent="-317500" lvl="1" marL="914400" rtl="0" algn="l">
              <a:spcBef>
                <a:spcPts val="0"/>
              </a:spcBef>
              <a:spcAft>
                <a:spcPts val="0"/>
              </a:spcAft>
              <a:buSzPts val="1400"/>
              <a:buChar char="○"/>
            </a:pPr>
            <a:r>
              <a:rPr lang="en" sz="1400" u="sng">
                <a:solidFill>
                  <a:schemeClr val="accent5"/>
                </a:solidFill>
                <a:hlinkClick r:id="rId3">
                  <a:extLst>
                    <a:ext uri="{A12FA001-AC4F-418D-AE19-62706E023703}">
                      <ahyp:hlinkClr val="tx"/>
                    </a:ext>
                  </a:extLst>
                </a:hlinkClick>
              </a:rPr>
              <a:t>https://ritetag.com/best-hashtags-for/election</a:t>
            </a:r>
            <a:endParaRPr sz="1400"/>
          </a:p>
          <a:p>
            <a:pPr indent="0" lvl="0" marL="9144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374" name="Google Shape;374;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5" name="Google Shape;375;p46"/>
          <p:cNvPicPr preferRelativeResize="0"/>
          <p:nvPr/>
        </p:nvPicPr>
        <p:blipFill>
          <a:blip r:embed="rId3">
            <a:alphaModFix/>
          </a:blip>
          <a:stretch>
            <a:fillRect/>
          </a:stretch>
        </p:blipFill>
        <p:spPr>
          <a:xfrm>
            <a:off x="443575" y="1138314"/>
            <a:ext cx="7743725" cy="371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word cloud </a:t>
            </a:r>
            <a:endParaRPr/>
          </a:p>
        </p:txBody>
      </p:sp>
      <p:sp>
        <p:nvSpPr>
          <p:cNvPr id="381" name="Google Shape;381;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Word_freq </a:t>
            </a:r>
            <a:endParaRPr/>
          </a:p>
        </p:txBody>
      </p:sp>
      <p:pic>
        <p:nvPicPr>
          <p:cNvPr id="382" name="Google Shape;382;p47"/>
          <p:cNvPicPr preferRelativeResize="0"/>
          <p:nvPr/>
        </p:nvPicPr>
        <p:blipFill rotWithShape="1">
          <a:blip r:embed="rId3">
            <a:alphaModFix/>
          </a:blip>
          <a:srcRect b="10866" l="14586" r="12040" t="11626"/>
          <a:stretch/>
        </p:blipFill>
        <p:spPr>
          <a:xfrm>
            <a:off x="2344725" y="1227575"/>
            <a:ext cx="6708924" cy="3735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